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 id="2147483676" r:id="rId2"/>
    <p:sldMasterId id="2147483681" r:id="rId3"/>
  </p:sldMasterIdLst>
  <p:sldIdLst>
    <p:sldId id="281" r:id="rId4"/>
    <p:sldId id="259" r:id="rId5"/>
    <p:sldId id="261" r:id="rId6"/>
    <p:sldId id="277" r:id="rId7"/>
    <p:sldId id="278" r:id="rId8"/>
    <p:sldId id="264" r:id="rId9"/>
    <p:sldId id="266" r:id="rId10"/>
    <p:sldId id="282" r:id="rId11"/>
    <p:sldId id="279" r:id="rId12"/>
    <p:sldId id="283" r:id="rId13"/>
    <p:sldId id="267" r:id="rId14"/>
    <p:sldId id="269" r:id="rId15"/>
    <p:sldId id="270" r:id="rId16"/>
    <p:sldId id="271" r:id="rId17"/>
    <p:sldId id="284" r:id="rId18"/>
    <p:sldId id="272" r:id="rId19"/>
    <p:sldId id="273" r:id="rId20"/>
    <p:sldId id="274" r:id="rId21"/>
    <p:sldId id="27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6"/>
    <a:srgbClr val="0DBAFF"/>
    <a:srgbClr val="00ADF2"/>
    <a:srgbClr val="009CDE"/>
    <a:srgbClr val="70B9E2"/>
    <a:srgbClr val="8DC8E8"/>
    <a:srgbClr val="84B4E7"/>
    <a:srgbClr val="91BCE3"/>
    <a:srgbClr val="0069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88"/>
    <p:restoredTop sz="95352" autoAdjust="0"/>
  </p:normalViewPr>
  <p:slideViewPr>
    <p:cSldViewPr snapToGrid="0" snapToObjects="1">
      <p:cViewPr varScale="1">
        <p:scale>
          <a:sx n="131" d="100"/>
          <a:sy n="131" d="100"/>
        </p:scale>
        <p:origin x="786"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3896" y="268872"/>
            <a:ext cx="8168840" cy="460449"/>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7223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67357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00475" y="457200"/>
            <a:ext cx="4629150" cy="54117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204184"/>
            <a:ext cx="2949575" cy="3664803"/>
          </a:xfrm>
        </p:spPr>
        <p:txBody>
          <a:bodyPr/>
          <a:lstStyle>
            <a:lvl1pPr marL="0" indent="0">
              <a:buNone/>
              <a:defRPr sz="1600" b="0" i="0">
                <a:latin typeface="Arial" charset="0"/>
                <a:ea typeface="Arial" charset="0"/>
                <a:cs typeface="Arial"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843552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9144000" cy="627567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2075398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0179" y="4231322"/>
            <a:ext cx="7717055" cy="706437"/>
          </a:xfrm>
          <a:prstGeom prst="rect">
            <a:avLst/>
          </a:prstGeom>
        </p:spPr>
        <p:txBody>
          <a:bodyPr anchor="b"/>
          <a:lstStyle>
            <a:lvl1pPr algn="ctr">
              <a:defRPr sz="4000" b="1" i="0">
                <a:solidFill>
                  <a:srgbClr val="0069AA"/>
                </a:solidFill>
                <a:latin typeface="Arial" charset="0"/>
                <a:ea typeface="Arial" charset="0"/>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259706" y="5113204"/>
            <a:ext cx="6858000" cy="411697"/>
          </a:xfrm>
          <a:prstGeom prst="rect">
            <a:avLst/>
          </a:prstGeom>
        </p:spPr>
        <p:txBody>
          <a:bodyPr/>
          <a:lstStyle>
            <a:lvl1pPr marL="0" indent="0" algn="ctr">
              <a:buNone/>
              <a:defRPr sz="2400" b="0" i="1">
                <a:solidFill>
                  <a:srgbClr val="0069AA"/>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587347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93896" y="268873"/>
            <a:ext cx="8168840" cy="376020"/>
          </a:xfrm>
          <a:prstGeom prst="rect">
            <a:avLst/>
          </a:prstGeom>
        </p:spPr>
        <p:txBody>
          <a:bodyPr vert="horz" lIns="91440" tIns="45720" rIns="91440" bIns="45720" rtlCol="0" anchor="ctr">
            <a:noAutofit/>
          </a:bodyPr>
          <a:lstStyle/>
          <a:p>
            <a:r>
              <a:rPr lang="en-US" smtClean="0"/>
              <a:t>Click to edit Master title style</a:t>
            </a:r>
            <a:endParaRPr lang="en-US"/>
          </a:p>
        </p:txBody>
      </p:sp>
      <p:sp>
        <p:nvSpPr>
          <p:cNvPr id="3" name="Text Placeholder 2"/>
          <p:cNvSpPr>
            <a:spLocks noGrp="1"/>
          </p:cNvSpPr>
          <p:nvPr>
            <p:ph type="body" idx="1"/>
          </p:nvPr>
        </p:nvSpPr>
        <p:spPr>
          <a:xfrm>
            <a:off x="493895" y="1002506"/>
            <a:ext cx="8168841" cy="50806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4825797"/>
      </p:ext>
    </p:extLst>
  </p:cSld>
  <p:clrMap bg1="lt1" tx1="dk1" bg2="lt2" tx2="dk2" accent1="accent1" accent2="accent2" accent3="accent3" accent4="accent4" accent5="accent5" accent6="accent6" hlink="hlink" folHlink="folHlink"/>
  <p:sldLayoutIdLst>
    <p:sldLayoutId id="2147483664" r:id="rId1"/>
  </p:sldLayoutIdLst>
  <p:txStyles>
    <p:titleStyle>
      <a:lvl1pPr algn="l" defTabSz="914400" rtl="0" eaLnBrk="1" latinLnBrk="0" hangingPunct="1">
        <a:lnSpc>
          <a:spcPct val="90000"/>
        </a:lnSpc>
        <a:spcBef>
          <a:spcPct val="0"/>
        </a:spcBef>
        <a:buNone/>
        <a:defRPr sz="4000" b="1" i="0" kern="1200">
          <a:solidFill>
            <a:srgbClr val="0069AA"/>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93896" y="268872"/>
            <a:ext cx="8168840" cy="462647"/>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93895" y="1002506"/>
            <a:ext cx="8168841" cy="50806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7567966"/>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Lst>
  <p:txStyles>
    <p:titleStyle>
      <a:lvl1pPr algn="l" defTabSz="914400" rtl="0" eaLnBrk="1" latinLnBrk="0" hangingPunct="1">
        <a:lnSpc>
          <a:spcPct val="90000"/>
        </a:lnSpc>
        <a:spcBef>
          <a:spcPct val="0"/>
        </a:spcBef>
        <a:buNone/>
        <a:defRPr sz="4000" b="1" i="0" kern="1200">
          <a:solidFill>
            <a:srgbClr val="0069AA"/>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109360074"/>
      </p:ext>
    </p:extLst>
  </p:cSld>
  <p:clrMap bg1="lt1" tx1="dk1" bg2="lt2" tx2="dk2" accent1="accent1" accent2="accent2" accent3="accent3" accent4="accent4" accent5="accent5" accent6="accent6" hlink="hlink" folHlink="folHlink"/>
  <p:sldLayoutIdLst>
    <p:sldLayoutId id="214748368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3472" y="4231322"/>
            <a:ext cx="7717055" cy="706437"/>
          </a:xfrm>
        </p:spPr>
        <p:txBody>
          <a:bodyPr/>
          <a:lstStyle/>
          <a:p>
            <a:r>
              <a:rPr lang="en-US" sz="4400" dirty="0" smtClean="0"/>
              <a:t>Subject-Verb Agreement</a:t>
            </a:r>
            <a:endParaRPr lang="en-US" sz="4400" dirty="0"/>
          </a:p>
        </p:txBody>
      </p:sp>
      <p:sp>
        <p:nvSpPr>
          <p:cNvPr id="3" name="Subtitle 2"/>
          <p:cNvSpPr>
            <a:spLocks noGrp="1"/>
          </p:cNvSpPr>
          <p:nvPr>
            <p:ph type="subTitle" idx="1"/>
          </p:nvPr>
        </p:nvSpPr>
        <p:spPr>
          <a:xfrm>
            <a:off x="0" y="5113204"/>
            <a:ext cx="9144000" cy="411697"/>
          </a:xfrm>
        </p:spPr>
        <p:txBody>
          <a:bodyPr/>
          <a:lstStyle/>
          <a:p>
            <a:r>
              <a:rPr lang="en-US" sz="1800" i="0" dirty="0" smtClean="0"/>
              <a:t>Adapted from </a:t>
            </a:r>
            <a:r>
              <a:rPr lang="en-US" sz="1800" dirty="0" smtClean="0"/>
              <a:t>Real Good Grammar, Too</a:t>
            </a:r>
            <a:r>
              <a:rPr lang="en-US" sz="1800" i="0" dirty="0" smtClean="0"/>
              <a:t> by Mamie Webb Hixon</a:t>
            </a:r>
            <a:endParaRPr lang="en-US" sz="1800" i="0" dirty="0"/>
          </a:p>
        </p:txBody>
      </p:sp>
    </p:spTree>
    <p:extLst>
      <p:ext uri="{BB962C8B-B14F-4D97-AF65-F5344CB8AC3E}">
        <p14:creationId xmlns:p14="http://schemas.microsoft.com/office/powerpoint/2010/main" val="4195169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5"/>
          <p:cNvSpPr txBox="1">
            <a:spLocks noGrp="1"/>
          </p:cNvSpPr>
          <p:nvPr>
            <p:ph idx="1"/>
          </p:nvPr>
        </p:nvSpPr>
        <p:spPr>
          <a:xfrm>
            <a:off x="493893" y="1189205"/>
            <a:ext cx="8168841" cy="11920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Font typeface="Arial"/>
              <a:buNone/>
            </a:pPr>
            <a:r>
              <a:rPr lang="en-US" sz="1800" b="1" dirty="0" smtClean="0"/>
              <a:t>Some indefinite pronouns can be either singular or plural:</a:t>
            </a:r>
          </a:p>
          <a:p>
            <a:pPr marL="457200" lvl="1" indent="0">
              <a:buFont typeface="Arial"/>
              <a:buNone/>
            </a:pPr>
            <a:r>
              <a:rPr lang="en-US" sz="1800" b="1" dirty="0"/>
              <a:t>n</a:t>
            </a:r>
            <a:r>
              <a:rPr lang="en-US" sz="1800" b="1" dirty="0" smtClean="0"/>
              <a:t>one, some, all, most, many, any</a:t>
            </a:r>
          </a:p>
        </p:txBody>
      </p:sp>
      <p:sp>
        <p:nvSpPr>
          <p:cNvPr id="6" name="Title 1"/>
          <p:cNvSpPr txBox="1">
            <a:spLocks/>
          </p:cNvSpPr>
          <p:nvPr/>
        </p:nvSpPr>
        <p:spPr>
          <a:xfrm>
            <a:off x="493896" y="296787"/>
            <a:ext cx="8168840" cy="559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b="1" i="0" kern="1200">
                <a:solidFill>
                  <a:srgbClr val="0069AA"/>
                </a:solidFill>
                <a:latin typeface="Arial" charset="0"/>
                <a:ea typeface="Arial" charset="0"/>
                <a:cs typeface="Arial" charset="0"/>
              </a:defRPr>
            </a:lvl1pPr>
          </a:lstStyle>
          <a:p>
            <a:r>
              <a:rPr lang="en-US" sz="3600" dirty="0" smtClean="0"/>
              <a:t>Pay attention to indefinite pronouns. </a:t>
            </a:r>
            <a:endParaRPr lang="en-US" sz="3600" dirty="0"/>
          </a:p>
        </p:txBody>
      </p:sp>
      <p:sp>
        <p:nvSpPr>
          <p:cNvPr id="7" name="Content Placeholder 5"/>
          <p:cNvSpPr txBox="1">
            <a:spLocks/>
          </p:cNvSpPr>
          <p:nvPr/>
        </p:nvSpPr>
        <p:spPr>
          <a:xfrm>
            <a:off x="493897" y="2882351"/>
            <a:ext cx="7808856" cy="27503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Font typeface="Arial"/>
              <a:buNone/>
            </a:pPr>
            <a:r>
              <a:rPr lang="en-US" sz="2000" dirty="0" smtClean="0"/>
              <a:t>	</a:t>
            </a:r>
            <a:r>
              <a:rPr lang="en-US" sz="1800" u="sng" dirty="0" smtClean="0"/>
              <a:t>Some</a:t>
            </a:r>
            <a:r>
              <a:rPr lang="en-US" sz="1800" dirty="0" smtClean="0"/>
              <a:t> of the letters </a:t>
            </a:r>
            <a:r>
              <a:rPr lang="en-US" sz="1800" u="sng" dirty="0" smtClean="0"/>
              <a:t>were</a:t>
            </a:r>
            <a:r>
              <a:rPr lang="en-US" sz="1800" dirty="0" smtClean="0"/>
              <a:t> at the post office.</a:t>
            </a:r>
          </a:p>
          <a:p>
            <a:pPr marL="0" indent="0">
              <a:buFont typeface="Arial"/>
              <a:buNone/>
            </a:pPr>
            <a:endParaRPr lang="en-US" sz="800" dirty="0" smtClean="0"/>
          </a:p>
          <a:p>
            <a:pPr marL="0" indent="0">
              <a:buFont typeface="Arial"/>
              <a:buNone/>
            </a:pPr>
            <a:r>
              <a:rPr lang="en-US" sz="1800" b="1" dirty="0" smtClean="0"/>
              <a:t>Words like “some” depend on their prepositional phrases. Here, the word “letters” is plural, so the plural “were” is appropriate.</a:t>
            </a:r>
          </a:p>
          <a:p>
            <a:pPr marL="0" indent="0">
              <a:buFont typeface="Arial"/>
              <a:buNone/>
            </a:pPr>
            <a:endParaRPr lang="en-US" sz="800" b="1" dirty="0" smtClean="0"/>
          </a:p>
          <a:p>
            <a:pPr marL="0" indent="0">
              <a:buFont typeface="Arial"/>
              <a:buNone/>
            </a:pPr>
            <a:r>
              <a:rPr lang="en-US" sz="1800" dirty="0" smtClean="0"/>
              <a:t>	</a:t>
            </a:r>
            <a:r>
              <a:rPr lang="en-US" sz="1800" u="sng" dirty="0" smtClean="0"/>
              <a:t>Some</a:t>
            </a:r>
            <a:r>
              <a:rPr lang="en-US" sz="1800" dirty="0" smtClean="0"/>
              <a:t> of the mail </a:t>
            </a:r>
            <a:r>
              <a:rPr lang="en-US" sz="1800" u="sng" dirty="0" smtClean="0"/>
              <a:t>was</a:t>
            </a:r>
            <a:r>
              <a:rPr lang="en-US" sz="1800" dirty="0" smtClean="0"/>
              <a:t> at the post office.</a:t>
            </a:r>
          </a:p>
          <a:p>
            <a:pPr marL="0" indent="0">
              <a:buFont typeface="Arial"/>
              <a:buNone/>
            </a:pPr>
            <a:endParaRPr lang="en-US" sz="800" dirty="0" smtClean="0"/>
          </a:p>
          <a:p>
            <a:pPr marL="0" indent="0">
              <a:buFont typeface="Arial"/>
              <a:buNone/>
            </a:pPr>
            <a:r>
              <a:rPr lang="en-US" sz="1800" b="1" dirty="0" smtClean="0"/>
              <a:t>“Mail” is a mass noun – we’re talking about the whole pile of mail, not individual letters. “Mail” is singular, so we use the singular “was.”</a:t>
            </a:r>
            <a:endParaRPr lang="en-US" sz="1800" b="1" dirty="0"/>
          </a:p>
        </p:txBody>
      </p:sp>
      <p:sp>
        <p:nvSpPr>
          <p:cNvPr id="8" name="Title 1"/>
          <p:cNvSpPr txBox="1">
            <a:spLocks/>
          </p:cNvSpPr>
          <p:nvPr/>
        </p:nvSpPr>
        <p:spPr>
          <a:xfrm>
            <a:off x="493893" y="1880167"/>
            <a:ext cx="8168840" cy="100218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b="1" i="0" kern="1200">
                <a:solidFill>
                  <a:srgbClr val="0069AA"/>
                </a:solidFill>
                <a:latin typeface="Arial" charset="0"/>
                <a:ea typeface="Arial" charset="0"/>
                <a:cs typeface="Arial" charset="0"/>
              </a:defRPr>
            </a:lvl1pPr>
          </a:lstStyle>
          <a:p>
            <a:r>
              <a:rPr lang="en-US" sz="2400" dirty="0" smtClean="0"/>
              <a:t>Here are some examples of indefinite pronouns that can be either singular or plural. </a:t>
            </a:r>
            <a:endParaRPr lang="en-US" sz="2400" dirty="0"/>
          </a:p>
        </p:txBody>
      </p:sp>
      <p:cxnSp>
        <p:nvCxnSpPr>
          <p:cNvPr id="10" name="Straight Connector 9"/>
          <p:cNvCxnSpPr/>
          <p:nvPr/>
        </p:nvCxnSpPr>
        <p:spPr>
          <a:xfrm>
            <a:off x="567048" y="2772459"/>
            <a:ext cx="8168840" cy="0"/>
          </a:xfrm>
          <a:prstGeom prst="line">
            <a:avLst/>
          </a:prstGeom>
          <a:ln w="12700">
            <a:solidFill>
              <a:srgbClr val="00B0F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9010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Be careful </a:t>
            </a:r>
            <a:r>
              <a:rPr lang="en-US" sz="3600" dirty="0" smtClean="0"/>
              <a:t>with </a:t>
            </a:r>
            <a:r>
              <a:rPr lang="en-US" sz="3600" dirty="0"/>
              <a:t>m</a:t>
            </a:r>
            <a:r>
              <a:rPr lang="en-US" sz="3600" dirty="0" smtClean="0"/>
              <a:t>easurements.</a:t>
            </a:r>
            <a:endParaRPr lang="en-US" sz="3600" dirty="0"/>
          </a:p>
        </p:txBody>
      </p:sp>
      <p:sp>
        <p:nvSpPr>
          <p:cNvPr id="3" name="Content Placeholder 2"/>
          <p:cNvSpPr>
            <a:spLocks noGrp="1"/>
          </p:cNvSpPr>
          <p:nvPr>
            <p:ph idx="1"/>
          </p:nvPr>
        </p:nvSpPr>
        <p:spPr/>
        <p:txBody>
          <a:bodyPr>
            <a:normAutofit fontScale="85000" lnSpcReduction="20000"/>
          </a:bodyPr>
          <a:lstStyle/>
          <a:p>
            <a:pPr marL="0" indent="0">
              <a:lnSpc>
                <a:spcPct val="110000"/>
              </a:lnSpc>
              <a:buNone/>
            </a:pPr>
            <a:r>
              <a:rPr lang="en-US" sz="2400" b="1" dirty="0" smtClean="0"/>
              <a:t>This rule applies to time, distance, weight, and </a:t>
            </a:r>
            <a:r>
              <a:rPr lang="en-US" sz="2400" b="1" dirty="0" smtClean="0"/>
              <a:t>money.</a:t>
            </a:r>
          </a:p>
          <a:p>
            <a:pPr marL="0" indent="0">
              <a:lnSpc>
                <a:spcPct val="110000"/>
              </a:lnSpc>
              <a:buNone/>
            </a:pPr>
            <a:r>
              <a:rPr lang="en-US" sz="2400" b="1" dirty="0" smtClean="0"/>
              <a:t>When referring to individual units, use a plural verb:</a:t>
            </a:r>
          </a:p>
          <a:p>
            <a:pPr marL="0" indent="0">
              <a:lnSpc>
                <a:spcPct val="110000"/>
              </a:lnSpc>
              <a:buNone/>
            </a:pPr>
            <a:endParaRPr lang="en-US" sz="2400" b="1" dirty="0" smtClean="0"/>
          </a:p>
          <a:p>
            <a:pPr marL="0" indent="0">
              <a:lnSpc>
                <a:spcPct val="110000"/>
              </a:lnSpc>
              <a:buNone/>
            </a:pPr>
            <a:r>
              <a:rPr lang="en-US" sz="2400" dirty="0" smtClean="0"/>
              <a:t>	</a:t>
            </a:r>
            <a:r>
              <a:rPr lang="en-US" sz="2400" u="sng" dirty="0" smtClean="0"/>
              <a:t>Dollars</a:t>
            </a:r>
            <a:r>
              <a:rPr lang="en-US" sz="2400" dirty="0" smtClean="0"/>
              <a:t> </a:t>
            </a:r>
            <a:r>
              <a:rPr lang="en-US" sz="2400" u="sng" dirty="0" smtClean="0"/>
              <a:t>are</a:t>
            </a:r>
            <a:r>
              <a:rPr lang="en-US" sz="2400" dirty="0" smtClean="0"/>
              <a:t> </a:t>
            </a:r>
            <a:r>
              <a:rPr lang="en-US" sz="2400" dirty="0" smtClean="0"/>
              <a:t>America’s</a:t>
            </a:r>
            <a:r>
              <a:rPr lang="en-US" sz="2400" dirty="0" smtClean="0"/>
              <a:t> </a:t>
            </a:r>
            <a:r>
              <a:rPr lang="en-US" sz="2400" dirty="0" smtClean="0"/>
              <a:t>national currency.</a:t>
            </a:r>
          </a:p>
          <a:p>
            <a:pPr marL="0" indent="0">
              <a:lnSpc>
                <a:spcPct val="110000"/>
              </a:lnSpc>
              <a:buNone/>
            </a:pPr>
            <a:r>
              <a:rPr lang="en-US" sz="2400" dirty="0" smtClean="0"/>
              <a:t>	</a:t>
            </a:r>
            <a:r>
              <a:rPr lang="en-US" sz="2400" u="sng" dirty="0" smtClean="0"/>
              <a:t>Miles</a:t>
            </a:r>
            <a:r>
              <a:rPr lang="en-US" sz="2400" dirty="0" smtClean="0"/>
              <a:t> </a:t>
            </a:r>
            <a:r>
              <a:rPr lang="en-US" sz="2400" u="sng" dirty="0"/>
              <a:t>are</a:t>
            </a:r>
            <a:r>
              <a:rPr lang="en-US" sz="2400" dirty="0"/>
              <a:t> part of the imperial </a:t>
            </a:r>
            <a:r>
              <a:rPr lang="en-US" sz="2400" dirty="0" smtClean="0"/>
              <a:t>system of measurement.</a:t>
            </a:r>
          </a:p>
          <a:p>
            <a:pPr marL="0" indent="0">
              <a:lnSpc>
                <a:spcPct val="110000"/>
              </a:lnSpc>
              <a:buNone/>
            </a:pPr>
            <a:endParaRPr lang="en-US" sz="2400" dirty="0"/>
          </a:p>
          <a:p>
            <a:pPr marL="0" indent="0">
              <a:lnSpc>
                <a:spcPct val="110000"/>
              </a:lnSpc>
              <a:buNone/>
            </a:pPr>
            <a:r>
              <a:rPr lang="en-US" sz="2400" b="1" dirty="0" smtClean="0"/>
              <a:t>When referring to </a:t>
            </a:r>
            <a:r>
              <a:rPr lang="en-US" sz="2400" b="1" dirty="0" smtClean="0"/>
              <a:t>an </a:t>
            </a:r>
            <a:r>
              <a:rPr lang="en-US" sz="2400" b="1" dirty="0" smtClean="0"/>
              <a:t>amount, use a singular </a:t>
            </a:r>
            <a:r>
              <a:rPr lang="en-US" sz="2400" b="1" dirty="0" smtClean="0"/>
              <a:t>verb:</a:t>
            </a:r>
          </a:p>
          <a:p>
            <a:pPr marL="0" indent="0">
              <a:lnSpc>
                <a:spcPct val="110000"/>
              </a:lnSpc>
              <a:buNone/>
            </a:pPr>
            <a:endParaRPr lang="en-US" sz="2400" b="1" dirty="0" smtClean="0"/>
          </a:p>
          <a:p>
            <a:pPr marL="0" indent="0">
              <a:lnSpc>
                <a:spcPct val="110000"/>
              </a:lnSpc>
              <a:buNone/>
            </a:pPr>
            <a:r>
              <a:rPr lang="en-US" sz="2400" dirty="0" smtClean="0"/>
              <a:t>	</a:t>
            </a:r>
            <a:r>
              <a:rPr lang="en-US" sz="2400" u="sng" dirty="0" smtClean="0"/>
              <a:t>One </a:t>
            </a:r>
            <a:r>
              <a:rPr lang="en-US" sz="2400" u="sng" dirty="0" smtClean="0"/>
              <a:t>hundred dollars</a:t>
            </a:r>
            <a:r>
              <a:rPr lang="en-US" sz="2400" dirty="0" smtClean="0"/>
              <a:t> </a:t>
            </a:r>
            <a:r>
              <a:rPr lang="en-US" sz="2400" u="sng" dirty="0" smtClean="0"/>
              <a:t>is</a:t>
            </a:r>
            <a:r>
              <a:rPr lang="en-US" sz="2400" dirty="0" smtClean="0"/>
              <a:t> not </a:t>
            </a:r>
            <a:r>
              <a:rPr lang="en-US" sz="2400" dirty="0" smtClean="0"/>
              <a:t>a lot of money</a:t>
            </a:r>
            <a:r>
              <a:rPr lang="en-US" sz="2400" dirty="0"/>
              <a:t>. </a:t>
            </a:r>
            <a:endParaRPr lang="en-US" sz="2400" dirty="0" smtClean="0"/>
          </a:p>
          <a:p>
            <a:pPr marL="0" indent="0">
              <a:lnSpc>
                <a:spcPct val="110000"/>
              </a:lnSpc>
              <a:buNone/>
            </a:pPr>
            <a:r>
              <a:rPr lang="en-US" sz="2400" dirty="0" smtClean="0"/>
              <a:t>	</a:t>
            </a:r>
            <a:r>
              <a:rPr lang="en-US" sz="2400" u="sng" dirty="0" smtClean="0"/>
              <a:t>Twenty </a:t>
            </a:r>
            <a:r>
              <a:rPr lang="en-US" sz="2400" u="sng" dirty="0"/>
              <a:t>miles</a:t>
            </a:r>
            <a:r>
              <a:rPr lang="en-US" sz="2400" dirty="0"/>
              <a:t> </a:t>
            </a:r>
            <a:r>
              <a:rPr lang="en-US" sz="2400" u="sng" dirty="0"/>
              <a:t>is</a:t>
            </a:r>
            <a:r>
              <a:rPr lang="en-US" sz="2400" dirty="0"/>
              <a:t> </a:t>
            </a:r>
            <a:r>
              <a:rPr lang="en-US" sz="2400" dirty="0" smtClean="0"/>
              <a:t>a long distance </a:t>
            </a:r>
            <a:r>
              <a:rPr lang="en-US" sz="2400" dirty="0"/>
              <a:t>to run </a:t>
            </a:r>
            <a:r>
              <a:rPr lang="en-US" sz="2400" dirty="0" smtClean="0"/>
              <a:t>daily.</a:t>
            </a:r>
          </a:p>
          <a:p>
            <a:pPr marL="0" indent="0">
              <a:lnSpc>
                <a:spcPct val="110000"/>
              </a:lnSpc>
              <a:buNone/>
            </a:pPr>
            <a:endParaRPr lang="en-US" sz="2400" dirty="0" smtClean="0"/>
          </a:p>
          <a:p>
            <a:pPr marL="0" indent="0">
              <a:lnSpc>
                <a:spcPct val="110000"/>
              </a:lnSpc>
              <a:buNone/>
            </a:pPr>
            <a:r>
              <a:rPr lang="en-US" sz="2400" b="1" dirty="0" smtClean="0"/>
              <a:t>Think </a:t>
            </a:r>
            <a:r>
              <a:rPr lang="en-US" sz="2400" b="1" dirty="0" smtClean="0"/>
              <a:t>of “twenty miles” or “one hundred dollars” as a single unit. </a:t>
            </a:r>
            <a:endParaRPr lang="en-US" sz="2400" b="1" dirty="0"/>
          </a:p>
        </p:txBody>
      </p:sp>
    </p:spTree>
    <p:extLst>
      <p:ext uri="{BB962C8B-B14F-4D97-AF65-F5344CB8AC3E}">
        <p14:creationId xmlns:p14="http://schemas.microsoft.com/office/powerpoint/2010/main" val="1960276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895" y="356654"/>
            <a:ext cx="8168840" cy="460449"/>
          </a:xfrm>
        </p:spPr>
        <p:txBody>
          <a:bodyPr/>
          <a:lstStyle/>
          <a:p>
            <a:r>
              <a:rPr lang="en-US" sz="3600" dirty="0" smtClean="0"/>
              <a:t>Be careful </a:t>
            </a:r>
            <a:r>
              <a:rPr lang="en-US" sz="3600" dirty="0" smtClean="0"/>
              <a:t>with </a:t>
            </a:r>
            <a:r>
              <a:rPr lang="en-US" sz="3600" dirty="0" smtClean="0"/>
              <a:t>“here</a:t>
            </a:r>
            <a:r>
              <a:rPr lang="en-US" sz="3600" dirty="0" smtClean="0"/>
              <a:t>” and </a:t>
            </a:r>
            <a:r>
              <a:rPr lang="en-US" sz="3600" dirty="0" smtClean="0"/>
              <a:t>“there.”</a:t>
            </a:r>
            <a:endParaRPr lang="en-US" sz="3600" dirty="0"/>
          </a:p>
        </p:txBody>
      </p:sp>
      <p:sp>
        <p:nvSpPr>
          <p:cNvPr id="3" name="Content Placeholder 2"/>
          <p:cNvSpPr>
            <a:spLocks noGrp="1"/>
          </p:cNvSpPr>
          <p:nvPr>
            <p:ph idx="1"/>
          </p:nvPr>
        </p:nvSpPr>
        <p:spPr>
          <a:xfrm>
            <a:off x="948207" y="1002506"/>
            <a:ext cx="7260217" cy="5080660"/>
          </a:xfrm>
        </p:spPr>
        <p:txBody>
          <a:bodyPr>
            <a:normAutofit fontScale="92500" lnSpcReduction="10000"/>
          </a:bodyPr>
          <a:lstStyle/>
          <a:p>
            <a:pPr marL="0" indent="0">
              <a:buNone/>
            </a:pPr>
            <a:r>
              <a:rPr lang="en-US" sz="2200" b="1" dirty="0" smtClean="0"/>
              <a:t>“Here’s” means “here is.”</a:t>
            </a:r>
            <a:r>
              <a:rPr lang="en-US" sz="2200" b="1" dirty="0"/>
              <a:t> </a:t>
            </a:r>
            <a:r>
              <a:rPr lang="en-US" sz="2200" b="1" dirty="0" smtClean="0"/>
              <a:t>“</a:t>
            </a:r>
            <a:r>
              <a:rPr lang="en-US" sz="2200" b="1" dirty="0" smtClean="0"/>
              <a:t>There’s” </a:t>
            </a:r>
            <a:r>
              <a:rPr lang="en-US" sz="2200" b="1" dirty="0" smtClean="0"/>
              <a:t>means</a:t>
            </a:r>
            <a:r>
              <a:rPr lang="en-US" sz="2200" b="1" dirty="0" smtClean="0"/>
              <a:t> “there is.”</a:t>
            </a:r>
            <a:endParaRPr lang="en-US" sz="2200" b="1" u="sng" dirty="0" smtClean="0"/>
          </a:p>
          <a:p>
            <a:pPr marL="0" indent="0">
              <a:buNone/>
            </a:pPr>
            <a:r>
              <a:rPr lang="en-US" sz="2200" b="1" dirty="0" smtClean="0"/>
              <a:t>We might say</a:t>
            </a:r>
            <a:r>
              <a:rPr lang="en-US" sz="2200" b="1" dirty="0" smtClean="0"/>
              <a:t>,</a:t>
            </a:r>
          </a:p>
          <a:p>
            <a:pPr marL="0" indent="0">
              <a:buNone/>
            </a:pPr>
            <a:endParaRPr lang="en-US" sz="2200" b="1" dirty="0" smtClean="0"/>
          </a:p>
          <a:p>
            <a:pPr marL="457200" lvl="1" indent="0">
              <a:buNone/>
            </a:pPr>
            <a:r>
              <a:rPr lang="en-US" sz="2200" dirty="0" smtClean="0"/>
              <a:t>There’s a million things I </a:t>
            </a:r>
            <a:r>
              <a:rPr lang="en-US" sz="2200" dirty="0" smtClean="0"/>
              <a:t>need to do before my trip.</a:t>
            </a:r>
            <a:endParaRPr lang="en-US" sz="2200" dirty="0" smtClean="0"/>
          </a:p>
          <a:p>
            <a:pPr marL="457200" lvl="1" indent="0">
              <a:buNone/>
            </a:pPr>
            <a:r>
              <a:rPr lang="en-US" sz="2200" dirty="0" smtClean="0"/>
              <a:t>Here’s some examples of </a:t>
            </a:r>
            <a:r>
              <a:rPr lang="en-US" sz="2200" dirty="0" smtClean="0"/>
              <a:t>my work.</a:t>
            </a:r>
          </a:p>
          <a:p>
            <a:pPr marL="457200" lvl="1" indent="0">
              <a:buNone/>
            </a:pPr>
            <a:endParaRPr lang="en-US" sz="2200" dirty="0" smtClean="0"/>
          </a:p>
          <a:p>
            <a:pPr marL="0" indent="0">
              <a:buNone/>
            </a:pPr>
            <a:r>
              <a:rPr lang="en-US" sz="2200" b="1" dirty="0" smtClean="0"/>
              <a:t>We really mean</a:t>
            </a:r>
            <a:r>
              <a:rPr lang="en-US" sz="2200" b="1" dirty="0" smtClean="0"/>
              <a:t>,</a:t>
            </a:r>
          </a:p>
          <a:p>
            <a:pPr marL="0" indent="0">
              <a:buNone/>
            </a:pPr>
            <a:endParaRPr lang="en-US" sz="2200" b="1" dirty="0" smtClean="0"/>
          </a:p>
          <a:p>
            <a:pPr marL="457200" lvl="1" indent="0">
              <a:buNone/>
            </a:pPr>
            <a:r>
              <a:rPr lang="en-US" sz="2200" dirty="0" smtClean="0"/>
              <a:t>There </a:t>
            </a:r>
            <a:r>
              <a:rPr lang="en-US" sz="2200" u="sng" dirty="0" smtClean="0"/>
              <a:t>are</a:t>
            </a:r>
            <a:r>
              <a:rPr lang="en-US" sz="2200" dirty="0" smtClean="0"/>
              <a:t> a million </a:t>
            </a:r>
            <a:r>
              <a:rPr lang="en-US" sz="2200" u="sng" dirty="0" smtClean="0"/>
              <a:t>things</a:t>
            </a:r>
            <a:r>
              <a:rPr lang="en-US" sz="2200" dirty="0" smtClean="0"/>
              <a:t> I </a:t>
            </a:r>
            <a:r>
              <a:rPr lang="en-US" sz="2200" dirty="0" smtClean="0"/>
              <a:t>need to do before my trip.</a:t>
            </a:r>
            <a:endParaRPr lang="en-US" sz="2200" dirty="0" smtClean="0"/>
          </a:p>
          <a:p>
            <a:pPr marL="457200" lvl="1" indent="0">
              <a:buNone/>
            </a:pPr>
            <a:r>
              <a:rPr lang="en-US" sz="2200" dirty="0" smtClean="0"/>
              <a:t>Here </a:t>
            </a:r>
            <a:r>
              <a:rPr lang="en-US" sz="2200" u="sng" dirty="0" smtClean="0"/>
              <a:t>are</a:t>
            </a:r>
            <a:r>
              <a:rPr lang="en-US" sz="2200" dirty="0" smtClean="0"/>
              <a:t> some </a:t>
            </a:r>
            <a:r>
              <a:rPr lang="en-US" sz="2200" u="sng" dirty="0" smtClean="0"/>
              <a:t>examples</a:t>
            </a:r>
            <a:r>
              <a:rPr lang="en-US" sz="2200" dirty="0" smtClean="0"/>
              <a:t> of </a:t>
            </a:r>
            <a:r>
              <a:rPr lang="en-US" sz="2200" dirty="0" smtClean="0"/>
              <a:t>my work. </a:t>
            </a:r>
            <a:endParaRPr lang="en-US" sz="2200" dirty="0" smtClean="0"/>
          </a:p>
          <a:p>
            <a:pPr marL="457200" lvl="1" indent="0">
              <a:buNone/>
            </a:pPr>
            <a:endParaRPr lang="en-US" sz="2200" dirty="0" smtClean="0"/>
          </a:p>
          <a:p>
            <a:pPr marL="0" indent="0">
              <a:buNone/>
            </a:pPr>
            <a:r>
              <a:rPr lang="en-US" sz="2200" b="1" dirty="0" smtClean="0"/>
              <a:t>Note: Neither “there” </a:t>
            </a:r>
            <a:r>
              <a:rPr lang="en-US" sz="2200" b="1" dirty="0" smtClean="0"/>
              <a:t>nor </a:t>
            </a:r>
            <a:r>
              <a:rPr lang="en-US" sz="2200" b="1" dirty="0" smtClean="0"/>
              <a:t>“here” can be the subject of a sentence. When these words open a sentence, look for the subject following the </a:t>
            </a:r>
            <a:r>
              <a:rPr lang="en-US" sz="2200" b="1" dirty="0" smtClean="0"/>
              <a:t>verb. “Things</a:t>
            </a:r>
            <a:r>
              <a:rPr lang="en-US" sz="2200" b="1" dirty="0" smtClean="0"/>
              <a:t>” </a:t>
            </a:r>
            <a:r>
              <a:rPr lang="en-US" sz="2200" b="1" dirty="0" smtClean="0"/>
              <a:t>and</a:t>
            </a:r>
            <a:r>
              <a:rPr lang="en-US" sz="2200" b="1" dirty="0" smtClean="0"/>
              <a:t> </a:t>
            </a:r>
            <a:r>
              <a:rPr lang="en-US" sz="2200" b="1" dirty="0" smtClean="0"/>
              <a:t>“</a:t>
            </a:r>
            <a:r>
              <a:rPr lang="en-US" sz="2200" b="1" dirty="0" smtClean="0"/>
              <a:t>examples” are plural subjects, so the plural “are” is appropriate. </a:t>
            </a:r>
            <a:endParaRPr lang="en-US" sz="2200" b="1" dirty="0"/>
          </a:p>
        </p:txBody>
      </p:sp>
    </p:spTree>
    <p:extLst>
      <p:ext uri="{BB962C8B-B14F-4D97-AF65-F5344CB8AC3E}">
        <p14:creationId xmlns:p14="http://schemas.microsoft.com/office/powerpoint/2010/main" val="255597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896" y="371285"/>
            <a:ext cx="8168840" cy="460449"/>
          </a:xfrm>
        </p:spPr>
        <p:txBody>
          <a:bodyPr/>
          <a:lstStyle/>
          <a:p>
            <a:r>
              <a:rPr lang="en-US" sz="3600" dirty="0" smtClean="0"/>
              <a:t>Pay attention to collective </a:t>
            </a:r>
            <a:r>
              <a:rPr lang="en-US" sz="3600" dirty="0" smtClean="0"/>
              <a:t>n</a:t>
            </a:r>
            <a:r>
              <a:rPr lang="en-US" sz="3600" dirty="0" smtClean="0"/>
              <a:t>ouns.</a:t>
            </a:r>
            <a:endParaRPr lang="en-US" sz="3600" dirty="0"/>
          </a:p>
        </p:txBody>
      </p:sp>
      <p:sp>
        <p:nvSpPr>
          <p:cNvPr id="3" name="Content Placeholder 2"/>
          <p:cNvSpPr>
            <a:spLocks noGrp="1"/>
          </p:cNvSpPr>
          <p:nvPr>
            <p:ph idx="1"/>
          </p:nvPr>
        </p:nvSpPr>
        <p:spPr>
          <a:xfrm>
            <a:off x="1584630" y="1331690"/>
            <a:ext cx="5987372" cy="4198601"/>
          </a:xfrm>
        </p:spPr>
        <p:txBody>
          <a:bodyPr>
            <a:normAutofit lnSpcReduction="10000"/>
          </a:bodyPr>
          <a:lstStyle/>
          <a:p>
            <a:pPr marL="0" indent="0">
              <a:buNone/>
            </a:pPr>
            <a:r>
              <a:rPr lang="en-US" sz="2400" b="1" dirty="0" smtClean="0"/>
              <a:t>Collective nouns </a:t>
            </a:r>
            <a:r>
              <a:rPr lang="en-US" sz="2400" b="1" dirty="0" smtClean="0"/>
              <a:t>are </a:t>
            </a:r>
            <a:r>
              <a:rPr lang="en-US" sz="2400" b="1" dirty="0" smtClean="0"/>
              <a:t>nouns that include or imply more than one person but act as a unified </a:t>
            </a:r>
            <a:r>
              <a:rPr lang="en-US" sz="2400" b="1" dirty="0" smtClean="0"/>
              <a:t>group:</a:t>
            </a:r>
            <a:endParaRPr lang="en-US" sz="2400" b="1" dirty="0" smtClean="0"/>
          </a:p>
          <a:p>
            <a:pPr marL="0" indent="0">
              <a:buNone/>
            </a:pPr>
            <a:endParaRPr lang="en-US" sz="1000" b="1" dirty="0" smtClean="0"/>
          </a:p>
          <a:p>
            <a:pPr marL="457200" lvl="1" indent="0">
              <a:buNone/>
            </a:pPr>
            <a:r>
              <a:rPr lang="en-US" b="1" dirty="0" smtClean="0"/>
              <a:t>a g</a:t>
            </a:r>
            <a:r>
              <a:rPr lang="en-US" b="1" dirty="0" smtClean="0"/>
              <a:t>roup of tourists                  </a:t>
            </a:r>
          </a:p>
          <a:p>
            <a:pPr marL="457200" lvl="1" indent="0">
              <a:buNone/>
            </a:pPr>
            <a:r>
              <a:rPr lang="en-US" b="1" dirty="0" smtClean="0"/>
              <a:t>a team of mules</a:t>
            </a:r>
          </a:p>
          <a:p>
            <a:pPr marL="457200" lvl="1" indent="0">
              <a:buNone/>
            </a:pPr>
            <a:r>
              <a:rPr lang="en-US" b="1" dirty="0" smtClean="0"/>
              <a:t>a c</a:t>
            </a:r>
            <a:r>
              <a:rPr lang="en-US" b="1" dirty="0" smtClean="0"/>
              <a:t>lass of students                    </a:t>
            </a:r>
          </a:p>
          <a:p>
            <a:pPr marL="457200" lvl="1" indent="0">
              <a:buNone/>
            </a:pPr>
            <a:r>
              <a:rPr lang="en-US" b="1" dirty="0" smtClean="0"/>
              <a:t>a family of people from Pace</a:t>
            </a:r>
          </a:p>
          <a:p>
            <a:pPr marL="457200" lvl="1" indent="0">
              <a:buNone/>
            </a:pPr>
            <a:r>
              <a:rPr lang="en-US" b="1" dirty="0" smtClean="0"/>
              <a:t>a jury of your peers</a:t>
            </a:r>
          </a:p>
          <a:p>
            <a:pPr marL="457200" lvl="1" indent="0">
              <a:buNone/>
            </a:pPr>
            <a:r>
              <a:rPr lang="en-US" b="1" dirty="0" smtClean="0"/>
              <a:t>a band of robbers                   </a:t>
            </a:r>
          </a:p>
          <a:p>
            <a:pPr marL="457200" lvl="1" indent="0">
              <a:buNone/>
            </a:pPr>
            <a:r>
              <a:rPr lang="en-US" b="1" dirty="0" smtClean="0"/>
              <a:t>a herd of cattle</a:t>
            </a:r>
          </a:p>
          <a:p>
            <a:pPr marL="457200" lvl="1" indent="0">
              <a:buNone/>
            </a:pPr>
            <a:r>
              <a:rPr lang="en-US" b="1" dirty="0"/>
              <a:t>a</a:t>
            </a:r>
            <a:r>
              <a:rPr lang="en-US" b="1" dirty="0" smtClean="0"/>
              <a:t> crew of pirates</a:t>
            </a:r>
          </a:p>
          <a:p>
            <a:pPr marL="457200" lvl="1" indent="0">
              <a:buNone/>
            </a:pPr>
            <a:endParaRPr lang="en-US" dirty="0"/>
          </a:p>
        </p:txBody>
      </p:sp>
    </p:spTree>
    <p:extLst>
      <p:ext uri="{BB962C8B-B14F-4D97-AF65-F5344CB8AC3E}">
        <p14:creationId xmlns:p14="http://schemas.microsoft.com/office/powerpoint/2010/main" val="4094917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896" y="393230"/>
            <a:ext cx="8168840" cy="460449"/>
          </a:xfrm>
        </p:spPr>
        <p:txBody>
          <a:bodyPr/>
          <a:lstStyle/>
          <a:p>
            <a:r>
              <a:rPr lang="en-US" sz="3600" dirty="0" smtClean="0"/>
              <a:t>Pay attention to c</a:t>
            </a:r>
            <a:r>
              <a:rPr lang="en-US" sz="3600" dirty="0" smtClean="0"/>
              <a:t>ollective </a:t>
            </a:r>
            <a:r>
              <a:rPr lang="en-US" sz="3600" dirty="0"/>
              <a:t>n</a:t>
            </a:r>
            <a:r>
              <a:rPr lang="en-US" sz="3600" dirty="0" smtClean="0"/>
              <a:t>ouns.</a:t>
            </a:r>
            <a:endParaRPr lang="en-US" sz="3600" dirty="0"/>
          </a:p>
        </p:txBody>
      </p:sp>
      <p:sp>
        <p:nvSpPr>
          <p:cNvPr id="3" name="Content Placeholder 2"/>
          <p:cNvSpPr>
            <a:spLocks noGrp="1"/>
          </p:cNvSpPr>
          <p:nvPr>
            <p:ph idx="1"/>
          </p:nvPr>
        </p:nvSpPr>
        <p:spPr>
          <a:xfrm>
            <a:off x="890071" y="1002506"/>
            <a:ext cx="7376490" cy="4813078"/>
          </a:xfrm>
        </p:spPr>
        <p:txBody>
          <a:bodyPr>
            <a:normAutofit fontScale="85000" lnSpcReduction="20000"/>
          </a:bodyPr>
          <a:lstStyle/>
          <a:p>
            <a:pPr marL="0" indent="0">
              <a:lnSpc>
                <a:spcPct val="120000"/>
              </a:lnSpc>
              <a:buNone/>
            </a:pPr>
            <a:r>
              <a:rPr lang="en-US" b="1" dirty="0" smtClean="0"/>
              <a:t>If the </a:t>
            </a:r>
            <a:r>
              <a:rPr lang="en-US" b="1" dirty="0" smtClean="0"/>
              <a:t>members of a collective </a:t>
            </a:r>
            <a:r>
              <a:rPr lang="en-US" b="1" dirty="0" smtClean="0"/>
              <a:t>noun are working </a:t>
            </a:r>
            <a:r>
              <a:rPr lang="en-US" b="1" dirty="0" smtClean="0"/>
              <a:t>together </a:t>
            </a:r>
            <a:r>
              <a:rPr lang="en-US" b="1" dirty="0" smtClean="0"/>
              <a:t>or are being referred to as a whole, the word takes a singular </a:t>
            </a:r>
            <a:r>
              <a:rPr lang="en-US" b="1" dirty="0" smtClean="0"/>
              <a:t>verb:</a:t>
            </a:r>
            <a:endParaRPr lang="en-US" b="1" dirty="0" smtClean="0"/>
          </a:p>
          <a:p>
            <a:pPr marL="0" indent="0">
              <a:lnSpc>
                <a:spcPct val="120000"/>
              </a:lnSpc>
              <a:buNone/>
            </a:pPr>
            <a:r>
              <a:rPr lang="en-US" sz="1600" dirty="0" smtClean="0"/>
              <a:t>	</a:t>
            </a:r>
          </a:p>
          <a:p>
            <a:pPr marL="0" indent="0">
              <a:lnSpc>
                <a:spcPct val="120000"/>
              </a:lnSpc>
              <a:buNone/>
            </a:pPr>
            <a:r>
              <a:rPr lang="en-US" dirty="0"/>
              <a:t>	</a:t>
            </a:r>
            <a:r>
              <a:rPr lang="en-US" dirty="0" smtClean="0"/>
              <a:t>The </a:t>
            </a:r>
            <a:r>
              <a:rPr lang="en-US" u="sng" dirty="0" smtClean="0"/>
              <a:t>jury</a:t>
            </a:r>
            <a:r>
              <a:rPr lang="en-US" dirty="0" smtClean="0"/>
              <a:t> </a:t>
            </a:r>
            <a:r>
              <a:rPr lang="en-US" u="sng" dirty="0" smtClean="0"/>
              <a:t>has</a:t>
            </a:r>
            <a:r>
              <a:rPr lang="en-US" dirty="0" smtClean="0"/>
              <a:t> reached a verdict.</a:t>
            </a:r>
          </a:p>
          <a:p>
            <a:pPr marL="0" indent="0">
              <a:lnSpc>
                <a:spcPct val="120000"/>
              </a:lnSpc>
              <a:buNone/>
            </a:pPr>
            <a:r>
              <a:rPr lang="en-US" dirty="0" smtClean="0"/>
              <a:t>	The </a:t>
            </a:r>
            <a:r>
              <a:rPr lang="en-US" u="sng" dirty="0" smtClean="0"/>
              <a:t>crew</a:t>
            </a:r>
            <a:r>
              <a:rPr lang="en-US" dirty="0" smtClean="0"/>
              <a:t> </a:t>
            </a:r>
            <a:r>
              <a:rPr lang="en-US" u="sng" dirty="0" smtClean="0"/>
              <a:t>is</a:t>
            </a:r>
            <a:r>
              <a:rPr lang="en-US" dirty="0" smtClean="0"/>
              <a:t> making its </a:t>
            </a:r>
            <a:r>
              <a:rPr lang="en-US" dirty="0" smtClean="0"/>
              <a:t>plans.</a:t>
            </a:r>
          </a:p>
          <a:p>
            <a:pPr marL="0" indent="0">
              <a:lnSpc>
                <a:spcPct val="120000"/>
              </a:lnSpc>
              <a:buNone/>
            </a:pPr>
            <a:endParaRPr lang="en-US" sz="1600" dirty="0" smtClean="0"/>
          </a:p>
          <a:p>
            <a:pPr marL="0" indent="0">
              <a:lnSpc>
                <a:spcPct val="120000"/>
              </a:lnSpc>
              <a:buNone/>
            </a:pPr>
            <a:r>
              <a:rPr lang="en-US" b="1" dirty="0" smtClean="0"/>
              <a:t>The members </a:t>
            </a:r>
            <a:r>
              <a:rPr lang="en-US" b="1" dirty="0" smtClean="0"/>
              <a:t>of the jury </a:t>
            </a:r>
            <a:r>
              <a:rPr lang="en-US" b="1" dirty="0" smtClean="0"/>
              <a:t>are </a:t>
            </a:r>
            <a:r>
              <a:rPr lang="en-US" b="1" dirty="0" smtClean="0"/>
              <a:t>acting as a single unit, </a:t>
            </a:r>
            <a:r>
              <a:rPr lang="en-US" b="1" dirty="0"/>
              <a:t>so </a:t>
            </a:r>
            <a:r>
              <a:rPr lang="en-US" b="1" dirty="0" smtClean="0"/>
              <a:t>“jury” takes </a:t>
            </a:r>
            <a:r>
              <a:rPr lang="en-US" b="1" dirty="0"/>
              <a:t>a singular verb</a:t>
            </a:r>
            <a:r>
              <a:rPr lang="en-US" b="1" dirty="0" smtClean="0"/>
              <a:t>. Likewise, the </a:t>
            </a:r>
            <a:r>
              <a:rPr lang="en-US" b="1" dirty="0" smtClean="0"/>
              <a:t>members of the </a:t>
            </a:r>
            <a:r>
              <a:rPr lang="en-US" b="1" dirty="0"/>
              <a:t>crew are acting as a single unit, so </a:t>
            </a:r>
            <a:r>
              <a:rPr lang="en-US" b="1" dirty="0" smtClean="0"/>
              <a:t>“crew” </a:t>
            </a:r>
            <a:r>
              <a:rPr lang="en-US" b="1" dirty="0"/>
              <a:t>takes a singular verb. </a:t>
            </a:r>
            <a:endParaRPr lang="en-US" b="1" dirty="0" smtClean="0"/>
          </a:p>
        </p:txBody>
      </p:sp>
    </p:spTree>
    <p:extLst>
      <p:ext uri="{BB962C8B-B14F-4D97-AF65-F5344CB8AC3E}">
        <p14:creationId xmlns:p14="http://schemas.microsoft.com/office/powerpoint/2010/main" val="1555259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896" y="393230"/>
            <a:ext cx="8168840" cy="460449"/>
          </a:xfrm>
        </p:spPr>
        <p:txBody>
          <a:bodyPr/>
          <a:lstStyle/>
          <a:p>
            <a:r>
              <a:rPr lang="en-US" sz="3600" dirty="0" smtClean="0"/>
              <a:t>Pay attention to c</a:t>
            </a:r>
            <a:r>
              <a:rPr lang="en-US" sz="3600" dirty="0" smtClean="0"/>
              <a:t>ollective </a:t>
            </a:r>
            <a:r>
              <a:rPr lang="en-US" sz="3600" dirty="0"/>
              <a:t>n</a:t>
            </a:r>
            <a:r>
              <a:rPr lang="en-US" sz="3600" dirty="0" smtClean="0"/>
              <a:t>ouns.</a:t>
            </a:r>
            <a:endParaRPr lang="en-US" sz="3600" dirty="0"/>
          </a:p>
        </p:txBody>
      </p:sp>
      <p:sp>
        <p:nvSpPr>
          <p:cNvPr id="3" name="Content Placeholder 2"/>
          <p:cNvSpPr>
            <a:spLocks noGrp="1"/>
          </p:cNvSpPr>
          <p:nvPr>
            <p:ph idx="1"/>
          </p:nvPr>
        </p:nvSpPr>
        <p:spPr>
          <a:xfrm>
            <a:off x="729136" y="1002506"/>
            <a:ext cx="7632138" cy="5080660"/>
          </a:xfrm>
        </p:spPr>
        <p:txBody>
          <a:bodyPr>
            <a:normAutofit fontScale="92500"/>
          </a:bodyPr>
          <a:lstStyle/>
          <a:p>
            <a:pPr marL="0" indent="0">
              <a:lnSpc>
                <a:spcPct val="120000"/>
              </a:lnSpc>
              <a:buNone/>
            </a:pPr>
            <a:r>
              <a:rPr lang="en-US" b="1" dirty="0" smtClean="0"/>
              <a:t>If </a:t>
            </a:r>
            <a:r>
              <a:rPr lang="en-US" b="1" dirty="0" smtClean="0"/>
              <a:t>the group members are not acting </a:t>
            </a:r>
            <a:r>
              <a:rPr lang="en-US" b="1" dirty="0" smtClean="0"/>
              <a:t>together </a:t>
            </a:r>
            <a:r>
              <a:rPr lang="en-US" b="1" dirty="0" smtClean="0"/>
              <a:t>or </a:t>
            </a:r>
            <a:r>
              <a:rPr lang="en-US" b="1" dirty="0" smtClean="0"/>
              <a:t>you </a:t>
            </a:r>
            <a:r>
              <a:rPr lang="en-US" b="1" dirty="0" smtClean="0"/>
              <a:t>are referring to individual effort within the group, the word takes a plural </a:t>
            </a:r>
            <a:r>
              <a:rPr lang="en-US" b="1" dirty="0" smtClean="0"/>
              <a:t>verb:</a:t>
            </a:r>
            <a:endParaRPr lang="en-US" b="1" dirty="0" smtClean="0"/>
          </a:p>
          <a:p>
            <a:pPr marL="0" indent="0">
              <a:lnSpc>
                <a:spcPct val="120000"/>
              </a:lnSpc>
              <a:buNone/>
            </a:pPr>
            <a:endParaRPr lang="en-US" sz="200" dirty="0" smtClean="0"/>
          </a:p>
          <a:p>
            <a:pPr marL="0" indent="0">
              <a:lnSpc>
                <a:spcPct val="120000"/>
              </a:lnSpc>
              <a:buNone/>
            </a:pPr>
            <a:r>
              <a:rPr lang="en-US" dirty="0"/>
              <a:t>	</a:t>
            </a:r>
            <a:r>
              <a:rPr lang="en-US" dirty="0" smtClean="0"/>
              <a:t>The </a:t>
            </a:r>
            <a:r>
              <a:rPr lang="en-US" u="sng" dirty="0" smtClean="0"/>
              <a:t>jury</a:t>
            </a:r>
            <a:r>
              <a:rPr lang="en-US" dirty="0" smtClean="0"/>
              <a:t> </a:t>
            </a:r>
            <a:r>
              <a:rPr lang="en-US" u="sng" dirty="0" smtClean="0"/>
              <a:t>have</a:t>
            </a:r>
            <a:r>
              <a:rPr lang="en-US" dirty="0" smtClean="0"/>
              <a:t> </a:t>
            </a:r>
            <a:r>
              <a:rPr lang="en-US" dirty="0" smtClean="0"/>
              <a:t>disagreed throughout the trial.</a:t>
            </a:r>
            <a:endParaRPr lang="en-US" dirty="0" smtClean="0"/>
          </a:p>
          <a:p>
            <a:pPr marL="0" indent="0">
              <a:lnSpc>
                <a:spcPct val="120000"/>
              </a:lnSpc>
              <a:buNone/>
            </a:pPr>
            <a:r>
              <a:rPr lang="en-US" dirty="0" smtClean="0"/>
              <a:t>	The </a:t>
            </a:r>
            <a:r>
              <a:rPr lang="en-US" u="sng" dirty="0" smtClean="0"/>
              <a:t>crew</a:t>
            </a:r>
            <a:r>
              <a:rPr lang="en-US" dirty="0" smtClean="0"/>
              <a:t> </a:t>
            </a:r>
            <a:r>
              <a:rPr lang="en-US" u="sng" dirty="0" smtClean="0"/>
              <a:t>are</a:t>
            </a:r>
            <a:r>
              <a:rPr lang="en-US" dirty="0" smtClean="0"/>
              <a:t> preparing the </a:t>
            </a:r>
            <a:r>
              <a:rPr lang="en-US" dirty="0" smtClean="0"/>
              <a:t>ship.</a:t>
            </a:r>
          </a:p>
          <a:p>
            <a:pPr marL="0" indent="0">
              <a:lnSpc>
                <a:spcPct val="120000"/>
              </a:lnSpc>
              <a:buNone/>
            </a:pPr>
            <a:endParaRPr lang="en-US" sz="200" dirty="0"/>
          </a:p>
          <a:p>
            <a:pPr marL="0" indent="0">
              <a:lnSpc>
                <a:spcPct val="120000"/>
              </a:lnSpc>
              <a:buNone/>
            </a:pPr>
            <a:r>
              <a:rPr lang="en-US" b="1" dirty="0" smtClean="0"/>
              <a:t>Here, </a:t>
            </a:r>
            <a:r>
              <a:rPr lang="en-US" b="1" dirty="0" smtClean="0"/>
              <a:t>the members of the jury are acting separately, and the members of the crew are performing separate actions within the </a:t>
            </a:r>
            <a:r>
              <a:rPr lang="en-US" b="1" dirty="0" smtClean="0"/>
              <a:t>group. </a:t>
            </a:r>
            <a:endParaRPr lang="en-US" b="1" dirty="0" smtClean="0"/>
          </a:p>
        </p:txBody>
      </p:sp>
    </p:spTree>
    <p:extLst>
      <p:ext uri="{BB962C8B-B14F-4D97-AF65-F5344CB8AC3E}">
        <p14:creationId xmlns:p14="http://schemas.microsoft.com/office/powerpoint/2010/main" val="3347320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896" y="342024"/>
            <a:ext cx="8168840" cy="460449"/>
          </a:xfrm>
        </p:spPr>
        <p:txBody>
          <a:bodyPr/>
          <a:lstStyle/>
          <a:p>
            <a:r>
              <a:rPr lang="en-US" sz="3600" dirty="0" smtClean="0"/>
              <a:t>Watch out for gerunds.</a:t>
            </a:r>
            <a:endParaRPr lang="en-US" sz="3600" dirty="0"/>
          </a:p>
        </p:txBody>
      </p:sp>
      <p:sp>
        <p:nvSpPr>
          <p:cNvPr id="3" name="Content Placeholder 2"/>
          <p:cNvSpPr>
            <a:spLocks noGrp="1"/>
          </p:cNvSpPr>
          <p:nvPr>
            <p:ph idx="1"/>
          </p:nvPr>
        </p:nvSpPr>
        <p:spPr>
          <a:xfrm>
            <a:off x="925925" y="1280483"/>
            <a:ext cx="7304782" cy="4403427"/>
          </a:xfrm>
        </p:spPr>
        <p:txBody>
          <a:bodyPr>
            <a:normAutofit fontScale="77500" lnSpcReduction="20000"/>
          </a:bodyPr>
          <a:lstStyle/>
          <a:p>
            <a:pPr marL="0" indent="0">
              <a:lnSpc>
                <a:spcPct val="100000"/>
              </a:lnSpc>
              <a:buNone/>
            </a:pPr>
            <a:r>
              <a:rPr lang="en-US" b="1" dirty="0" smtClean="0"/>
              <a:t>A g</a:t>
            </a:r>
            <a:r>
              <a:rPr lang="en-US" b="1" dirty="0" smtClean="0"/>
              <a:t>erund </a:t>
            </a:r>
            <a:r>
              <a:rPr lang="en-US" b="1" dirty="0" smtClean="0"/>
              <a:t>is</a:t>
            </a:r>
            <a:r>
              <a:rPr lang="en-US" b="1" dirty="0" smtClean="0"/>
              <a:t> </a:t>
            </a:r>
            <a:r>
              <a:rPr lang="en-US" b="1" dirty="0" smtClean="0"/>
              <a:t>an </a:t>
            </a:r>
            <a:r>
              <a:rPr lang="en-US" b="1" i="1" dirty="0" smtClean="0"/>
              <a:t>–</a:t>
            </a:r>
            <a:r>
              <a:rPr lang="en-US" b="1" i="1" dirty="0" err="1" smtClean="0"/>
              <a:t>ing</a:t>
            </a:r>
            <a:r>
              <a:rPr lang="en-US" b="1" i="1" dirty="0" smtClean="0"/>
              <a:t> </a:t>
            </a:r>
            <a:r>
              <a:rPr lang="en-US" b="1" dirty="0" smtClean="0"/>
              <a:t>verb acting as a </a:t>
            </a:r>
            <a:r>
              <a:rPr lang="en-US" b="1" dirty="0" smtClean="0"/>
              <a:t>noun.</a:t>
            </a:r>
          </a:p>
          <a:p>
            <a:pPr marL="0" indent="0">
              <a:lnSpc>
                <a:spcPct val="100000"/>
              </a:lnSpc>
              <a:buNone/>
            </a:pPr>
            <a:endParaRPr lang="en-US" sz="1400" b="1" dirty="0"/>
          </a:p>
          <a:p>
            <a:pPr marL="0" indent="0">
              <a:lnSpc>
                <a:spcPct val="100000"/>
              </a:lnSpc>
              <a:buNone/>
            </a:pPr>
            <a:r>
              <a:rPr lang="en-US" dirty="0" smtClean="0"/>
              <a:t>	</a:t>
            </a:r>
            <a:r>
              <a:rPr lang="en-US" u="sng" dirty="0" smtClean="0"/>
              <a:t>Finding</a:t>
            </a:r>
            <a:r>
              <a:rPr lang="en-US" dirty="0" smtClean="0"/>
              <a:t> qualified candidates </a:t>
            </a:r>
            <a:r>
              <a:rPr lang="en-US" u="sng" dirty="0" smtClean="0"/>
              <a:t>seems</a:t>
            </a:r>
            <a:r>
              <a:rPr lang="en-US" dirty="0" smtClean="0"/>
              <a:t> </a:t>
            </a:r>
            <a:r>
              <a:rPr lang="en-US" dirty="0" smtClean="0"/>
              <a:t>difficult.</a:t>
            </a:r>
          </a:p>
          <a:p>
            <a:pPr marL="0" indent="0">
              <a:lnSpc>
                <a:spcPct val="100000"/>
              </a:lnSpc>
              <a:buNone/>
            </a:pPr>
            <a:endParaRPr lang="en-US" sz="1400" dirty="0"/>
          </a:p>
          <a:p>
            <a:pPr marL="0" indent="0">
              <a:lnSpc>
                <a:spcPct val="100000"/>
              </a:lnSpc>
              <a:buNone/>
            </a:pPr>
            <a:r>
              <a:rPr lang="en-US" b="1" dirty="0" smtClean="0"/>
              <a:t>Ignore </a:t>
            </a:r>
            <a:r>
              <a:rPr lang="en-US" b="1" dirty="0" smtClean="0"/>
              <a:t>the object of the gerund, </a:t>
            </a:r>
            <a:r>
              <a:rPr lang="en-US" b="1" dirty="0" smtClean="0"/>
              <a:t>“qualified candidates,” </a:t>
            </a:r>
            <a:r>
              <a:rPr lang="en-US" b="1" dirty="0" smtClean="0"/>
              <a:t>and make your verb agree with the singular gerund “finding</a:t>
            </a:r>
            <a:r>
              <a:rPr lang="en-US" b="1" dirty="0" smtClean="0"/>
              <a:t>.”</a:t>
            </a:r>
          </a:p>
          <a:p>
            <a:pPr marL="0" indent="0">
              <a:lnSpc>
                <a:spcPct val="100000"/>
              </a:lnSpc>
              <a:buNone/>
            </a:pPr>
            <a:endParaRPr lang="en-US" sz="1400" b="1" dirty="0"/>
          </a:p>
          <a:p>
            <a:pPr marL="0" indent="0">
              <a:lnSpc>
                <a:spcPct val="100000"/>
              </a:lnSpc>
              <a:buNone/>
            </a:pPr>
            <a:r>
              <a:rPr lang="en-US" dirty="0" smtClean="0"/>
              <a:t>	</a:t>
            </a:r>
            <a:r>
              <a:rPr lang="en-US" u="sng" dirty="0" smtClean="0"/>
              <a:t>Dwelling</a:t>
            </a:r>
            <a:r>
              <a:rPr lang="en-US" dirty="0" smtClean="0"/>
              <a:t> on past disappointments </a:t>
            </a:r>
            <a:r>
              <a:rPr lang="en-US" u="sng" dirty="0" smtClean="0"/>
              <a:t>is</a:t>
            </a:r>
            <a:r>
              <a:rPr lang="en-US" dirty="0" smtClean="0"/>
              <a:t> unhealthy.</a:t>
            </a:r>
          </a:p>
          <a:p>
            <a:pPr marL="0" indent="0">
              <a:lnSpc>
                <a:spcPct val="100000"/>
              </a:lnSpc>
              <a:buNone/>
            </a:pPr>
            <a:endParaRPr lang="en-US" sz="1400" dirty="0"/>
          </a:p>
          <a:p>
            <a:pPr marL="0" indent="0">
              <a:lnSpc>
                <a:spcPct val="100000"/>
              </a:lnSpc>
              <a:buNone/>
            </a:pPr>
            <a:r>
              <a:rPr lang="en-US" b="1" dirty="0" smtClean="0"/>
              <a:t>The </a:t>
            </a:r>
            <a:r>
              <a:rPr lang="en-US" b="1" dirty="0" smtClean="0"/>
              <a:t>plural word </a:t>
            </a:r>
            <a:r>
              <a:rPr lang="en-US" b="1" dirty="0" smtClean="0"/>
              <a:t>“disappointments” might </a:t>
            </a:r>
            <a:r>
              <a:rPr lang="en-US" b="1" dirty="0" smtClean="0"/>
              <a:t>make “are” seem correct, but the subject of the sentence is actually the gerund </a:t>
            </a:r>
            <a:r>
              <a:rPr lang="en-US" b="1" dirty="0" smtClean="0"/>
              <a:t>“dwelling</a:t>
            </a:r>
            <a:r>
              <a:rPr lang="en-US" b="1" dirty="0"/>
              <a:t>,</a:t>
            </a:r>
            <a:r>
              <a:rPr lang="en-US" b="1" dirty="0" smtClean="0"/>
              <a:t>” so </a:t>
            </a:r>
            <a:r>
              <a:rPr lang="en-US" b="1" dirty="0" smtClean="0"/>
              <a:t>the singular verb “is” is correct.</a:t>
            </a:r>
            <a:endParaRPr lang="en-US" b="1" dirty="0"/>
          </a:p>
        </p:txBody>
      </p:sp>
    </p:spTree>
    <p:extLst>
      <p:ext uri="{BB962C8B-B14F-4D97-AF65-F5344CB8AC3E}">
        <p14:creationId xmlns:p14="http://schemas.microsoft.com/office/powerpoint/2010/main" val="4070099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895" y="371285"/>
            <a:ext cx="8168840" cy="460449"/>
          </a:xfrm>
        </p:spPr>
        <p:txBody>
          <a:bodyPr/>
          <a:lstStyle/>
          <a:p>
            <a:r>
              <a:rPr lang="en-US" sz="3600" dirty="0" smtClean="0"/>
              <a:t>Know the inclusion/exclusion rule.</a:t>
            </a:r>
            <a:endParaRPr lang="en-US" sz="3600" dirty="0"/>
          </a:p>
        </p:txBody>
      </p:sp>
      <p:sp>
        <p:nvSpPr>
          <p:cNvPr id="3" name="Content Placeholder 2"/>
          <p:cNvSpPr>
            <a:spLocks noGrp="1"/>
          </p:cNvSpPr>
          <p:nvPr>
            <p:ph idx="1"/>
          </p:nvPr>
        </p:nvSpPr>
        <p:spPr>
          <a:xfrm>
            <a:off x="924094" y="1126865"/>
            <a:ext cx="7308442" cy="5080660"/>
          </a:xfrm>
        </p:spPr>
        <p:txBody>
          <a:bodyPr>
            <a:normAutofit fontScale="62500" lnSpcReduction="20000"/>
          </a:bodyPr>
          <a:lstStyle/>
          <a:p>
            <a:pPr marL="0" indent="0">
              <a:lnSpc>
                <a:spcPct val="100000"/>
              </a:lnSpc>
              <a:buNone/>
            </a:pPr>
            <a:r>
              <a:rPr lang="en-US" b="1" dirty="0" smtClean="0"/>
              <a:t>Exclusion – the </a:t>
            </a:r>
            <a:r>
              <a:rPr lang="en-US" b="1" dirty="0" smtClean="0"/>
              <a:t>subject</a:t>
            </a:r>
            <a:r>
              <a:rPr lang="en-US" b="1" dirty="0" smtClean="0"/>
              <a:t> </a:t>
            </a:r>
            <a:r>
              <a:rPr lang="en-US" b="1" dirty="0" smtClean="0"/>
              <a:t>is </a:t>
            </a:r>
            <a:r>
              <a:rPr lang="en-US" b="1" dirty="0" smtClean="0"/>
              <a:t>not part of </a:t>
            </a:r>
            <a:r>
              <a:rPr lang="en-US" b="1" dirty="0" smtClean="0"/>
              <a:t>the group, so use a singular </a:t>
            </a:r>
            <a:r>
              <a:rPr lang="en-US" b="1" dirty="0" smtClean="0"/>
              <a:t>verb:</a:t>
            </a:r>
          </a:p>
          <a:p>
            <a:pPr marL="0" indent="0">
              <a:lnSpc>
                <a:spcPct val="100000"/>
              </a:lnSpc>
              <a:buNone/>
            </a:pPr>
            <a:endParaRPr lang="en-US" sz="1600" b="1" dirty="0" smtClean="0"/>
          </a:p>
          <a:p>
            <a:pPr marL="0" indent="0">
              <a:lnSpc>
                <a:spcPct val="100000"/>
              </a:lnSpc>
              <a:buNone/>
            </a:pPr>
            <a:r>
              <a:rPr lang="en-US" dirty="0" smtClean="0"/>
              <a:t>	Jason </a:t>
            </a:r>
            <a:r>
              <a:rPr lang="en-US" dirty="0" smtClean="0"/>
              <a:t>is </a:t>
            </a:r>
            <a:r>
              <a:rPr lang="en-US" u="sng" dirty="0" smtClean="0"/>
              <a:t>the only one</a:t>
            </a:r>
            <a:r>
              <a:rPr lang="en-US" dirty="0" smtClean="0"/>
              <a:t> of the students </a:t>
            </a:r>
            <a:r>
              <a:rPr lang="en-US" u="sng" dirty="0" smtClean="0"/>
              <a:t>who </a:t>
            </a:r>
            <a:r>
              <a:rPr lang="en-US" u="sng" dirty="0" smtClean="0"/>
              <a:t>smokes</a:t>
            </a:r>
            <a:r>
              <a:rPr lang="en-US" dirty="0" smtClean="0"/>
              <a:t>.</a:t>
            </a:r>
          </a:p>
          <a:p>
            <a:pPr marL="0" indent="0">
              <a:lnSpc>
                <a:spcPct val="100000"/>
              </a:lnSpc>
              <a:buNone/>
            </a:pPr>
            <a:endParaRPr lang="en-US" sz="1600" dirty="0" smtClean="0"/>
          </a:p>
          <a:p>
            <a:pPr marL="0" indent="0">
              <a:lnSpc>
                <a:spcPct val="100000"/>
              </a:lnSpc>
              <a:buNone/>
            </a:pPr>
            <a:r>
              <a:rPr lang="en-US" b="1" dirty="0" smtClean="0"/>
              <a:t>The </a:t>
            </a:r>
            <a:r>
              <a:rPr lang="en-US" b="1" dirty="0" smtClean="0"/>
              <a:t>key to this rule is the word group “the only one.” </a:t>
            </a:r>
            <a:r>
              <a:rPr lang="en-US" b="1" dirty="0" smtClean="0"/>
              <a:t>The word “only” tells </a:t>
            </a:r>
            <a:r>
              <a:rPr lang="en-US" b="1" dirty="0" smtClean="0"/>
              <a:t>us that </a:t>
            </a:r>
            <a:r>
              <a:rPr lang="en-US" b="1" dirty="0" smtClean="0"/>
              <a:t>Jason</a:t>
            </a:r>
            <a:r>
              <a:rPr lang="en-US" b="1" dirty="0" smtClean="0"/>
              <a:t> smokes but no one else in the group does. Jason </a:t>
            </a:r>
            <a:r>
              <a:rPr lang="en-US" b="1" dirty="0" smtClean="0"/>
              <a:t>is singular, </a:t>
            </a:r>
            <a:r>
              <a:rPr lang="en-US" b="1" dirty="0" smtClean="0"/>
              <a:t>so the </a:t>
            </a:r>
            <a:r>
              <a:rPr lang="en-US" b="1" dirty="0" smtClean="0"/>
              <a:t>singular </a:t>
            </a:r>
            <a:r>
              <a:rPr lang="en-US" b="1" dirty="0" smtClean="0"/>
              <a:t>verb “smokes</a:t>
            </a:r>
            <a:r>
              <a:rPr lang="en-US" b="1" dirty="0" smtClean="0"/>
              <a:t>” is correct.</a:t>
            </a:r>
          </a:p>
          <a:p>
            <a:pPr marL="0" indent="0">
              <a:lnSpc>
                <a:spcPct val="100000"/>
              </a:lnSpc>
              <a:buNone/>
            </a:pPr>
            <a:r>
              <a:rPr lang="en-US" b="1" dirty="0" smtClean="0"/>
              <a:t>Inclusion – the </a:t>
            </a:r>
            <a:r>
              <a:rPr lang="en-US" b="1" dirty="0" smtClean="0"/>
              <a:t>subject</a:t>
            </a:r>
            <a:r>
              <a:rPr lang="en-US" b="1" dirty="0" smtClean="0"/>
              <a:t> </a:t>
            </a:r>
            <a:r>
              <a:rPr lang="en-US" b="1" dirty="0" smtClean="0"/>
              <a:t>is </a:t>
            </a:r>
            <a:r>
              <a:rPr lang="en-US" b="1" dirty="0" smtClean="0"/>
              <a:t>part of the </a:t>
            </a:r>
            <a:r>
              <a:rPr lang="en-US" b="1" dirty="0" smtClean="0"/>
              <a:t>group, so use a plural </a:t>
            </a:r>
            <a:r>
              <a:rPr lang="en-US" b="1" dirty="0" smtClean="0"/>
              <a:t>verb:</a:t>
            </a:r>
          </a:p>
          <a:p>
            <a:pPr marL="0" indent="0">
              <a:lnSpc>
                <a:spcPct val="100000"/>
              </a:lnSpc>
              <a:buNone/>
            </a:pPr>
            <a:endParaRPr lang="en-US" sz="1600" b="1" dirty="0" smtClean="0"/>
          </a:p>
          <a:p>
            <a:pPr marL="0" indent="0">
              <a:lnSpc>
                <a:spcPct val="100000"/>
              </a:lnSpc>
              <a:buNone/>
            </a:pPr>
            <a:r>
              <a:rPr lang="en-US" dirty="0" smtClean="0"/>
              <a:t>	Henry </a:t>
            </a:r>
            <a:r>
              <a:rPr lang="en-US" dirty="0" smtClean="0"/>
              <a:t>is one of </a:t>
            </a:r>
            <a:r>
              <a:rPr lang="en-US" u="sng" dirty="0" smtClean="0"/>
              <a:t>the students who </a:t>
            </a:r>
            <a:r>
              <a:rPr lang="en-US" u="sng" dirty="0" smtClean="0"/>
              <a:t>smoke</a:t>
            </a:r>
            <a:r>
              <a:rPr lang="en-US" dirty="0" smtClean="0"/>
              <a:t>.</a:t>
            </a:r>
          </a:p>
          <a:p>
            <a:pPr marL="0" indent="0">
              <a:lnSpc>
                <a:spcPct val="100000"/>
              </a:lnSpc>
              <a:buNone/>
            </a:pPr>
            <a:endParaRPr lang="en-US" sz="1600" dirty="0" smtClean="0"/>
          </a:p>
          <a:p>
            <a:pPr marL="0" indent="0">
              <a:lnSpc>
                <a:spcPct val="100000"/>
              </a:lnSpc>
              <a:buNone/>
            </a:pPr>
            <a:r>
              <a:rPr lang="en-US" b="1" dirty="0" smtClean="0"/>
              <a:t>Here, the subject </a:t>
            </a:r>
            <a:r>
              <a:rPr lang="en-US" b="1" dirty="0" smtClean="0"/>
              <a:t>is “one of” rather than “the only one.” The words “one of” indicate that </a:t>
            </a:r>
            <a:r>
              <a:rPr lang="en-US" b="1" dirty="0" smtClean="0"/>
              <a:t>Henry is </a:t>
            </a:r>
            <a:r>
              <a:rPr lang="en-US" b="1" dirty="0" smtClean="0"/>
              <a:t>included in </a:t>
            </a:r>
            <a:r>
              <a:rPr lang="en-US" b="1" dirty="0"/>
              <a:t>a</a:t>
            </a:r>
            <a:r>
              <a:rPr lang="en-US" b="1" dirty="0" smtClean="0"/>
              <a:t> group of students who all smoke. “</a:t>
            </a:r>
            <a:r>
              <a:rPr lang="en-US" b="1" dirty="0"/>
              <a:t>S</a:t>
            </a:r>
            <a:r>
              <a:rPr lang="en-US" b="1" dirty="0" smtClean="0"/>
              <a:t>tudents</a:t>
            </a:r>
            <a:r>
              <a:rPr lang="en-US" b="1" dirty="0" smtClean="0"/>
              <a:t>” is plural, </a:t>
            </a:r>
            <a:r>
              <a:rPr lang="en-US" b="1" dirty="0" smtClean="0"/>
              <a:t>so the </a:t>
            </a:r>
            <a:r>
              <a:rPr lang="en-US" b="1" dirty="0" smtClean="0"/>
              <a:t>plural </a:t>
            </a:r>
            <a:r>
              <a:rPr lang="en-US" b="1" dirty="0" smtClean="0"/>
              <a:t>verb “smoke</a:t>
            </a:r>
            <a:r>
              <a:rPr lang="en-US" b="1" dirty="0" smtClean="0"/>
              <a:t>” is correct.</a:t>
            </a:r>
          </a:p>
        </p:txBody>
      </p:sp>
    </p:spTree>
    <p:extLst>
      <p:ext uri="{BB962C8B-B14F-4D97-AF65-F5344CB8AC3E}">
        <p14:creationId xmlns:p14="http://schemas.microsoft.com/office/powerpoint/2010/main" val="2136552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895" y="371285"/>
            <a:ext cx="8168840" cy="460449"/>
          </a:xfrm>
        </p:spPr>
        <p:txBody>
          <a:bodyPr/>
          <a:lstStyle/>
          <a:p>
            <a:r>
              <a:rPr lang="en-US" sz="3600" dirty="0" smtClean="0"/>
              <a:t>Be careful with “</a:t>
            </a:r>
            <a:r>
              <a:rPr lang="en-US" sz="3600" dirty="0" smtClean="0"/>
              <a:t>n</a:t>
            </a:r>
            <a:r>
              <a:rPr lang="en-US" sz="3600" dirty="0" smtClean="0"/>
              <a:t>umber </a:t>
            </a:r>
            <a:r>
              <a:rPr lang="en-US" sz="3600" dirty="0" smtClean="0"/>
              <a:t>of</a:t>
            </a:r>
            <a:r>
              <a:rPr lang="en-US" sz="3600" dirty="0" smtClean="0"/>
              <a:t>”</a:t>
            </a:r>
            <a:endParaRPr lang="en-US" sz="3600" dirty="0"/>
          </a:p>
        </p:txBody>
      </p:sp>
      <p:sp>
        <p:nvSpPr>
          <p:cNvPr id="3" name="Content Placeholder 2"/>
          <p:cNvSpPr>
            <a:spLocks noGrp="1"/>
          </p:cNvSpPr>
          <p:nvPr>
            <p:ph idx="1"/>
          </p:nvPr>
        </p:nvSpPr>
        <p:spPr>
          <a:xfrm>
            <a:off x="834821" y="1002506"/>
            <a:ext cx="7486988" cy="5080660"/>
          </a:xfrm>
        </p:spPr>
        <p:txBody>
          <a:bodyPr>
            <a:noAutofit/>
          </a:bodyPr>
          <a:lstStyle/>
          <a:p>
            <a:pPr marL="0" indent="0">
              <a:lnSpc>
                <a:spcPct val="110000"/>
              </a:lnSpc>
              <a:buNone/>
            </a:pPr>
            <a:r>
              <a:rPr lang="en-US" sz="1800" b="1" dirty="0" smtClean="0"/>
              <a:t>Subjects preceded by </a:t>
            </a:r>
            <a:r>
              <a:rPr lang="en-US" sz="1800" b="1" dirty="0" smtClean="0"/>
              <a:t>“</a:t>
            </a:r>
            <a:r>
              <a:rPr lang="en-US" sz="1800" b="1" u="sng" dirty="0" smtClean="0"/>
              <a:t>a</a:t>
            </a:r>
            <a:r>
              <a:rPr lang="en-US" sz="1800" b="1" dirty="0" smtClean="0"/>
              <a:t> </a:t>
            </a:r>
            <a:r>
              <a:rPr lang="en-US" sz="1800" b="1" dirty="0" smtClean="0"/>
              <a:t>number of” or “</a:t>
            </a:r>
            <a:r>
              <a:rPr lang="en-US" sz="1800" b="1" u="sng" dirty="0" smtClean="0"/>
              <a:t>a</a:t>
            </a:r>
            <a:r>
              <a:rPr lang="en-US" sz="1800" b="1" dirty="0" smtClean="0"/>
              <a:t> percentage of” always require a plural </a:t>
            </a:r>
            <a:r>
              <a:rPr lang="en-US" sz="1800" b="1" dirty="0" smtClean="0"/>
              <a:t>verb:</a:t>
            </a:r>
          </a:p>
          <a:p>
            <a:pPr marL="0" indent="0">
              <a:lnSpc>
                <a:spcPct val="100000"/>
              </a:lnSpc>
              <a:buNone/>
            </a:pPr>
            <a:endParaRPr lang="en-US" sz="1000" b="1" dirty="0" smtClean="0"/>
          </a:p>
          <a:p>
            <a:pPr marL="457200" lvl="1" indent="0">
              <a:lnSpc>
                <a:spcPct val="110000"/>
              </a:lnSpc>
              <a:buNone/>
            </a:pPr>
            <a:r>
              <a:rPr lang="en-US" sz="1800" u="sng" dirty="0" smtClean="0"/>
              <a:t>A number</a:t>
            </a:r>
            <a:r>
              <a:rPr lang="en-US" sz="1800" dirty="0" smtClean="0"/>
              <a:t> of </a:t>
            </a:r>
            <a:r>
              <a:rPr lang="en-US" sz="1800" dirty="0" smtClean="0"/>
              <a:t>UWF’s students </a:t>
            </a:r>
            <a:r>
              <a:rPr lang="en-US" sz="1800" u="sng" dirty="0" smtClean="0"/>
              <a:t>are</a:t>
            </a:r>
            <a:r>
              <a:rPr lang="en-US" sz="1800" dirty="0" smtClean="0"/>
              <a:t> returning to college after having been in the workforce for years.</a:t>
            </a:r>
          </a:p>
          <a:p>
            <a:pPr marL="457200" lvl="1" indent="0">
              <a:lnSpc>
                <a:spcPct val="100000"/>
              </a:lnSpc>
              <a:buNone/>
            </a:pPr>
            <a:endParaRPr lang="en-US" sz="1000" dirty="0" smtClean="0"/>
          </a:p>
          <a:p>
            <a:pPr marL="0" indent="0">
              <a:lnSpc>
                <a:spcPct val="110000"/>
              </a:lnSpc>
              <a:buNone/>
            </a:pPr>
            <a:r>
              <a:rPr lang="en-US" sz="1800" b="1" dirty="0" smtClean="0"/>
              <a:t>Subjects preceded by “</a:t>
            </a:r>
            <a:r>
              <a:rPr lang="en-US" sz="1800" b="1" u="sng" dirty="0" smtClean="0"/>
              <a:t>the</a:t>
            </a:r>
            <a:r>
              <a:rPr lang="en-US" sz="1800" b="1" dirty="0" smtClean="0"/>
              <a:t> number of” or “</a:t>
            </a:r>
            <a:r>
              <a:rPr lang="en-US" sz="1800" b="1" u="sng" dirty="0" smtClean="0"/>
              <a:t>the</a:t>
            </a:r>
            <a:r>
              <a:rPr lang="en-US" sz="1800" b="1" dirty="0" smtClean="0"/>
              <a:t> percentage of” always require a singular </a:t>
            </a:r>
            <a:r>
              <a:rPr lang="en-US" sz="1800" b="1" dirty="0" smtClean="0"/>
              <a:t>verb:</a:t>
            </a:r>
          </a:p>
          <a:p>
            <a:pPr marL="0" indent="0">
              <a:lnSpc>
                <a:spcPct val="100000"/>
              </a:lnSpc>
              <a:buNone/>
            </a:pPr>
            <a:endParaRPr lang="en-US" sz="1000" b="1" dirty="0" smtClean="0"/>
          </a:p>
          <a:p>
            <a:pPr marL="457200" lvl="1" indent="0">
              <a:lnSpc>
                <a:spcPct val="110000"/>
              </a:lnSpc>
              <a:buNone/>
            </a:pPr>
            <a:r>
              <a:rPr lang="en-US" sz="1800" u="sng" dirty="0" smtClean="0"/>
              <a:t>The percentage</a:t>
            </a:r>
            <a:r>
              <a:rPr lang="en-US" sz="1800" dirty="0" smtClean="0"/>
              <a:t> of female college students </a:t>
            </a:r>
            <a:r>
              <a:rPr lang="en-US" sz="1800" u="sng" dirty="0" smtClean="0"/>
              <a:t>has</a:t>
            </a:r>
            <a:r>
              <a:rPr lang="en-US" sz="1800" dirty="0" smtClean="0"/>
              <a:t> exceeded the percentage of male students since the late </a:t>
            </a:r>
            <a:r>
              <a:rPr lang="en-US" sz="1800" dirty="0" smtClean="0"/>
              <a:t>1970’s.</a:t>
            </a:r>
          </a:p>
          <a:p>
            <a:pPr marL="457200" lvl="1" indent="0">
              <a:lnSpc>
                <a:spcPct val="100000"/>
              </a:lnSpc>
              <a:buNone/>
            </a:pPr>
            <a:endParaRPr lang="en-US" sz="1000" dirty="0"/>
          </a:p>
          <a:p>
            <a:pPr marL="0" indent="0">
              <a:lnSpc>
                <a:spcPct val="110000"/>
              </a:lnSpc>
              <a:buNone/>
            </a:pPr>
            <a:r>
              <a:rPr lang="en-US" sz="1800" b="1" dirty="0" smtClean="0"/>
              <a:t>Think </a:t>
            </a:r>
            <a:r>
              <a:rPr lang="en-US" sz="1800" b="1" dirty="0" smtClean="0"/>
              <a:t>of “</a:t>
            </a:r>
            <a:r>
              <a:rPr lang="en-US" sz="1800" b="1" u="sng" dirty="0" smtClean="0"/>
              <a:t>a</a:t>
            </a:r>
            <a:r>
              <a:rPr lang="en-US" sz="1800" b="1" dirty="0" smtClean="0"/>
              <a:t> number of” as general, and therefore plural – you could be referring to any number. “</a:t>
            </a:r>
            <a:r>
              <a:rPr lang="en-US" sz="1800" b="1" u="sng" dirty="0" smtClean="0"/>
              <a:t>The</a:t>
            </a:r>
            <a:r>
              <a:rPr lang="en-US" sz="1800" b="1" dirty="0" smtClean="0"/>
              <a:t> number of,” on the other hand, is specific – only one number – so use a singular verb.</a:t>
            </a:r>
          </a:p>
        </p:txBody>
      </p:sp>
    </p:spTree>
    <p:extLst>
      <p:ext uri="{BB962C8B-B14F-4D97-AF65-F5344CB8AC3E}">
        <p14:creationId xmlns:p14="http://schemas.microsoft.com/office/powerpoint/2010/main" val="3274282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895" y="349339"/>
            <a:ext cx="8168840" cy="460449"/>
          </a:xfrm>
        </p:spPr>
        <p:txBody>
          <a:bodyPr/>
          <a:lstStyle/>
          <a:p>
            <a:r>
              <a:rPr lang="en-US" sz="3200" dirty="0" smtClean="0"/>
              <a:t>Make verbs agree with borrowed nouns.</a:t>
            </a:r>
            <a:endParaRPr lang="en-US" sz="3200" dirty="0"/>
          </a:p>
        </p:txBody>
      </p:sp>
      <p:sp>
        <p:nvSpPr>
          <p:cNvPr id="3" name="Content Placeholder 2"/>
          <p:cNvSpPr>
            <a:spLocks noGrp="1"/>
          </p:cNvSpPr>
          <p:nvPr>
            <p:ph idx="1"/>
          </p:nvPr>
        </p:nvSpPr>
        <p:spPr>
          <a:xfrm>
            <a:off x="816533" y="1068343"/>
            <a:ext cx="7523564" cy="5080660"/>
          </a:xfrm>
        </p:spPr>
        <p:txBody>
          <a:bodyPr>
            <a:normAutofit fontScale="55000" lnSpcReduction="20000"/>
          </a:bodyPr>
          <a:lstStyle/>
          <a:p>
            <a:pPr marL="0" indent="0">
              <a:lnSpc>
                <a:spcPct val="120000"/>
              </a:lnSpc>
              <a:buNone/>
            </a:pPr>
            <a:r>
              <a:rPr lang="en-US" b="1" dirty="0" smtClean="0"/>
              <a:t>Some English words borrowed from other languages can be confusing because their plural forms do not end in </a:t>
            </a:r>
            <a:r>
              <a:rPr lang="en-US" b="1" dirty="0" smtClean="0"/>
              <a:t>—s.</a:t>
            </a:r>
          </a:p>
          <a:p>
            <a:pPr marL="0" indent="0">
              <a:lnSpc>
                <a:spcPct val="120000"/>
              </a:lnSpc>
              <a:buNone/>
            </a:pPr>
            <a:endParaRPr lang="en-US" b="1" dirty="0" smtClean="0"/>
          </a:p>
          <a:p>
            <a:pPr marL="457200" lvl="1" indent="0">
              <a:lnSpc>
                <a:spcPct val="120000"/>
              </a:lnSpc>
              <a:buNone/>
            </a:pPr>
            <a:r>
              <a:rPr lang="en-US" sz="2800" dirty="0" smtClean="0"/>
              <a:t>The </a:t>
            </a:r>
            <a:r>
              <a:rPr lang="en-US" sz="2800" u="sng" dirty="0" smtClean="0"/>
              <a:t>media</a:t>
            </a:r>
            <a:r>
              <a:rPr lang="en-US" sz="2800" dirty="0" smtClean="0"/>
              <a:t> </a:t>
            </a:r>
            <a:r>
              <a:rPr lang="en-US" sz="2800" u="sng" dirty="0" smtClean="0"/>
              <a:t>are</a:t>
            </a:r>
            <a:r>
              <a:rPr lang="en-US" sz="2800" dirty="0" smtClean="0"/>
              <a:t> not invited.</a:t>
            </a:r>
          </a:p>
          <a:p>
            <a:pPr marL="457200" lvl="1" indent="0">
              <a:lnSpc>
                <a:spcPct val="120000"/>
              </a:lnSpc>
              <a:buNone/>
            </a:pPr>
            <a:r>
              <a:rPr lang="en-US" sz="2800" dirty="0" smtClean="0"/>
              <a:t>One endangered </a:t>
            </a:r>
            <a:r>
              <a:rPr lang="en-US" sz="2800" u="sng" dirty="0" smtClean="0"/>
              <a:t>medium</a:t>
            </a:r>
            <a:r>
              <a:rPr lang="en-US" sz="2800" dirty="0" smtClean="0"/>
              <a:t> </a:t>
            </a:r>
            <a:r>
              <a:rPr lang="en-US" sz="2800" u="sng" dirty="0" smtClean="0"/>
              <a:t>is</a:t>
            </a:r>
            <a:r>
              <a:rPr lang="en-US" sz="2800" dirty="0" smtClean="0"/>
              <a:t> print news.</a:t>
            </a:r>
          </a:p>
          <a:p>
            <a:pPr marL="457200" lvl="1" indent="0">
              <a:lnSpc>
                <a:spcPct val="120000"/>
              </a:lnSpc>
              <a:buNone/>
            </a:pPr>
            <a:endParaRPr lang="en-US" sz="2800" dirty="0" smtClean="0"/>
          </a:p>
          <a:p>
            <a:pPr marL="0" indent="0">
              <a:lnSpc>
                <a:spcPct val="120000"/>
              </a:lnSpc>
              <a:buNone/>
            </a:pPr>
            <a:r>
              <a:rPr lang="en-US" b="1" dirty="0" smtClean="0"/>
              <a:t>We </a:t>
            </a:r>
            <a:r>
              <a:rPr lang="en-US" b="1" dirty="0" smtClean="0"/>
              <a:t>are used to referring to “media” as singular, like a collective noun, but it is actually the plural of “medium.” Using the plural verb will sound odd, but since media is in fact plural, do so in formal writing</a:t>
            </a:r>
            <a:r>
              <a:rPr lang="en-US" b="1" dirty="0" smtClean="0"/>
              <a:t>.</a:t>
            </a:r>
          </a:p>
          <a:p>
            <a:pPr marL="0" indent="0">
              <a:lnSpc>
                <a:spcPct val="120000"/>
              </a:lnSpc>
              <a:buNone/>
            </a:pPr>
            <a:endParaRPr lang="en-US" b="1" dirty="0" smtClean="0"/>
          </a:p>
          <a:p>
            <a:pPr marL="457200" lvl="1" indent="0">
              <a:lnSpc>
                <a:spcPct val="120000"/>
              </a:lnSpc>
              <a:buNone/>
            </a:pPr>
            <a:r>
              <a:rPr lang="en-US" sz="2800" dirty="0" smtClean="0"/>
              <a:t>No </a:t>
            </a:r>
            <a:r>
              <a:rPr lang="en-US" sz="2800" dirty="0" smtClean="0"/>
              <a:t>new </a:t>
            </a:r>
            <a:r>
              <a:rPr lang="en-US" sz="2800" u="sng" dirty="0" smtClean="0"/>
              <a:t>data</a:t>
            </a:r>
            <a:r>
              <a:rPr lang="en-US" sz="2800" dirty="0" smtClean="0"/>
              <a:t> </a:t>
            </a:r>
            <a:r>
              <a:rPr lang="en-US" sz="2800" u="sng" dirty="0" smtClean="0"/>
              <a:t>are</a:t>
            </a:r>
            <a:r>
              <a:rPr lang="en-US" sz="2800" dirty="0" smtClean="0"/>
              <a:t> available.</a:t>
            </a:r>
          </a:p>
          <a:p>
            <a:pPr marL="457200" lvl="1" indent="0">
              <a:lnSpc>
                <a:spcPct val="120000"/>
              </a:lnSpc>
              <a:buNone/>
            </a:pPr>
            <a:r>
              <a:rPr lang="en-US" sz="2800" dirty="0" smtClean="0"/>
              <a:t>Each </a:t>
            </a:r>
            <a:r>
              <a:rPr lang="en-US" sz="2800" u="sng" dirty="0" smtClean="0"/>
              <a:t>datum</a:t>
            </a:r>
            <a:r>
              <a:rPr lang="en-US" sz="2800" dirty="0" smtClean="0"/>
              <a:t> </a:t>
            </a:r>
            <a:r>
              <a:rPr lang="en-US" sz="2800" u="sng" dirty="0" smtClean="0"/>
              <a:t>shows</a:t>
            </a:r>
            <a:r>
              <a:rPr lang="en-US" sz="2800" dirty="0" smtClean="0"/>
              <a:t> one person’s survey response</a:t>
            </a:r>
            <a:r>
              <a:rPr lang="en-US" sz="2800" dirty="0" smtClean="0"/>
              <a:t>.</a:t>
            </a:r>
          </a:p>
          <a:p>
            <a:pPr marL="457200" lvl="1" indent="0">
              <a:lnSpc>
                <a:spcPct val="120000"/>
              </a:lnSpc>
              <a:buNone/>
            </a:pPr>
            <a:endParaRPr lang="en-US" sz="2800" dirty="0" smtClean="0"/>
          </a:p>
          <a:p>
            <a:pPr marL="0" indent="0">
              <a:lnSpc>
                <a:spcPct val="120000"/>
              </a:lnSpc>
              <a:buNone/>
            </a:pPr>
            <a:r>
              <a:rPr lang="en-US" b="1" dirty="0" smtClean="0"/>
              <a:t>“Data” is even harder to recognize as plural than is “media” because its singular form “datum” is not a word we use frequently, or indeed at all. A datum is a single point of information, and data are the collected points of </a:t>
            </a:r>
            <a:r>
              <a:rPr lang="en-US" b="1" dirty="0" smtClean="0"/>
              <a:t>information. </a:t>
            </a:r>
            <a:endParaRPr lang="en-US" b="1" dirty="0" smtClean="0"/>
          </a:p>
        </p:txBody>
      </p:sp>
    </p:spTree>
    <p:extLst>
      <p:ext uri="{BB962C8B-B14F-4D97-AF65-F5344CB8AC3E}">
        <p14:creationId xmlns:p14="http://schemas.microsoft.com/office/powerpoint/2010/main" val="156840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Be sure subjects and verbs </a:t>
            </a:r>
            <a:r>
              <a:rPr lang="en-US" sz="3600" dirty="0"/>
              <a:t>a</a:t>
            </a:r>
            <a:r>
              <a:rPr lang="en-US" sz="3600" dirty="0" smtClean="0"/>
              <a:t>gree.</a:t>
            </a:r>
            <a:endParaRPr lang="en-US" sz="3600" dirty="0"/>
          </a:p>
        </p:txBody>
      </p:sp>
      <p:sp>
        <p:nvSpPr>
          <p:cNvPr id="3" name="Content Placeholder 2"/>
          <p:cNvSpPr>
            <a:spLocks noGrp="1"/>
          </p:cNvSpPr>
          <p:nvPr>
            <p:ph idx="1"/>
          </p:nvPr>
        </p:nvSpPr>
        <p:spPr>
          <a:xfrm>
            <a:off x="1014044" y="1543830"/>
            <a:ext cx="7128543" cy="3847472"/>
          </a:xfrm>
        </p:spPr>
        <p:txBody>
          <a:bodyPr>
            <a:normAutofit/>
          </a:bodyPr>
          <a:lstStyle/>
          <a:p>
            <a:pPr marL="0" indent="0">
              <a:buNone/>
            </a:pPr>
            <a:r>
              <a:rPr lang="en-US" b="1" dirty="0" smtClean="0"/>
              <a:t>Subjects and verbs agree when they are both singular or both plural. </a:t>
            </a:r>
          </a:p>
          <a:p>
            <a:pPr marL="0" indent="0">
              <a:buNone/>
            </a:pPr>
            <a:endParaRPr lang="en-US" b="1" dirty="0" smtClean="0"/>
          </a:p>
          <a:p>
            <a:pPr marL="0" indent="0">
              <a:buNone/>
            </a:pPr>
            <a:r>
              <a:rPr lang="en-US" b="1" dirty="0" smtClean="0"/>
              <a:t>A singular subject </a:t>
            </a:r>
            <a:r>
              <a:rPr lang="en-US" b="1" dirty="0" smtClean="0">
                <a:sym typeface="Wingdings" panose="05000000000000000000" pitchFamily="2" charset="2"/>
              </a:rPr>
              <a:t>needs a singular verb.</a:t>
            </a:r>
          </a:p>
          <a:p>
            <a:pPr marL="0" indent="0">
              <a:buNone/>
            </a:pPr>
            <a:endParaRPr lang="en-US" b="1" dirty="0" smtClean="0">
              <a:sym typeface="Wingdings" panose="05000000000000000000" pitchFamily="2" charset="2"/>
            </a:endParaRPr>
          </a:p>
          <a:p>
            <a:pPr marL="0" indent="0">
              <a:buNone/>
            </a:pPr>
            <a:endParaRPr lang="en-US" b="1" dirty="0" smtClean="0">
              <a:sym typeface="Wingdings" panose="05000000000000000000" pitchFamily="2" charset="2"/>
            </a:endParaRPr>
          </a:p>
          <a:p>
            <a:pPr marL="0" indent="0">
              <a:buNone/>
            </a:pPr>
            <a:r>
              <a:rPr lang="en-US" b="1" dirty="0" smtClean="0">
                <a:sym typeface="Wingdings" panose="05000000000000000000" pitchFamily="2" charset="2"/>
              </a:rPr>
              <a:t>A plural subject needs a plural verb.</a:t>
            </a:r>
          </a:p>
        </p:txBody>
      </p:sp>
    </p:spTree>
    <p:extLst>
      <p:ext uri="{BB962C8B-B14F-4D97-AF65-F5344CB8AC3E}">
        <p14:creationId xmlns:p14="http://schemas.microsoft.com/office/powerpoint/2010/main" val="3195923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896" y="371284"/>
            <a:ext cx="8168840" cy="460449"/>
          </a:xfrm>
        </p:spPr>
        <p:txBody>
          <a:bodyPr/>
          <a:lstStyle/>
          <a:p>
            <a:r>
              <a:rPr lang="en-US" sz="3600" dirty="0" smtClean="0"/>
              <a:t>You </a:t>
            </a:r>
            <a:r>
              <a:rPr lang="en-US" sz="3600" dirty="0" smtClean="0"/>
              <a:t>will never be </a:t>
            </a:r>
            <a:r>
              <a:rPr lang="en-US" sz="3600" dirty="0" smtClean="0"/>
              <a:t>an </a:t>
            </a:r>
            <a:r>
              <a:rPr lang="en-US" sz="3600" dirty="0" smtClean="0"/>
              <a:t>alumni!</a:t>
            </a:r>
            <a:endParaRPr lang="en-US" sz="3600" dirty="0"/>
          </a:p>
        </p:txBody>
      </p:sp>
      <p:sp>
        <p:nvSpPr>
          <p:cNvPr id="3" name="Content Placeholder 2"/>
          <p:cNvSpPr>
            <a:spLocks noGrp="1"/>
          </p:cNvSpPr>
          <p:nvPr>
            <p:ph idx="1"/>
          </p:nvPr>
        </p:nvSpPr>
        <p:spPr>
          <a:xfrm>
            <a:off x="627108" y="1141173"/>
            <a:ext cx="7896639" cy="4593944"/>
          </a:xfrm>
        </p:spPr>
        <p:txBody>
          <a:bodyPr>
            <a:noAutofit/>
          </a:bodyPr>
          <a:lstStyle/>
          <a:p>
            <a:pPr marL="0" indent="0">
              <a:lnSpc>
                <a:spcPct val="110000"/>
              </a:lnSpc>
              <a:buNone/>
            </a:pPr>
            <a:r>
              <a:rPr lang="en-US" sz="1400" b="1" dirty="0" smtClean="0"/>
              <a:t>“Alumni” is another word English borrowed from Latin. It has two </a:t>
            </a:r>
            <a:r>
              <a:rPr lang="en-US" sz="1400" b="1" dirty="0" smtClean="0"/>
              <a:t>gendered plural       forms </a:t>
            </a:r>
            <a:r>
              <a:rPr lang="en-US" sz="1400" b="1" dirty="0" smtClean="0"/>
              <a:t>and two </a:t>
            </a:r>
            <a:r>
              <a:rPr lang="en-US" sz="1400" b="1" dirty="0" smtClean="0"/>
              <a:t>gendered singular forms. </a:t>
            </a:r>
          </a:p>
          <a:p>
            <a:pPr marL="0" indent="0">
              <a:lnSpc>
                <a:spcPct val="110000"/>
              </a:lnSpc>
              <a:buNone/>
            </a:pPr>
            <a:endParaRPr lang="en-US" sz="800" b="1" dirty="0" smtClean="0"/>
          </a:p>
          <a:p>
            <a:pPr marL="0" indent="0">
              <a:lnSpc>
                <a:spcPct val="110000"/>
              </a:lnSpc>
              <a:buNone/>
            </a:pPr>
            <a:r>
              <a:rPr lang="en-US" sz="1400" b="1" dirty="0"/>
              <a:t>Alumn</a:t>
            </a:r>
            <a:r>
              <a:rPr lang="en-US" sz="1400" b="1" u="sng" dirty="0"/>
              <a:t>us</a:t>
            </a:r>
            <a:r>
              <a:rPr lang="en-US" sz="1400" b="1" dirty="0"/>
              <a:t> </a:t>
            </a:r>
            <a:r>
              <a:rPr lang="en-US" sz="1400" b="1" dirty="0" smtClean="0"/>
              <a:t>is </a:t>
            </a:r>
            <a:r>
              <a:rPr lang="en-US" sz="1400" b="1" dirty="0"/>
              <a:t>singular </a:t>
            </a:r>
            <a:r>
              <a:rPr lang="en-US" sz="1400" b="1" dirty="0" smtClean="0"/>
              <a:t> and masculine:</a:t>
            </a:r>
          </a:p>
          <a:p>
            <a:pPr marL="0" indent="0">
              <a:lnSpc>
                <a:spcPct val="110000"/>
              </a:lnSpc>
              <a:buNone/>
            </a:pPr>
            <a:endParaRPr lang="en-US" sz="800" b="1" dirty="0"/>
          </a:p>
          <a:p>
            <a:pPr marL="457200" lvl="1" indent="0">
              <a:lnSpc>
                <a:spcPct val="110000"/>
              </a:lnSpc>
              <a:buNone/>
            </a:pPr>
            <a:r>
              <a:rPr lang="en-US" sz="1400" u="sng" dirty="0"/>
              <a:t>He</a:t>
            </a:r>
            <a:r>
              <a:rPr lang="en-US" sz="1400" dirty="0"/>
              <a:t> </a:t>
            </a:r>
            <a:r>
              <a:rPr lang="en-US" sz="1400" u="sng" dirty="0"/>
              <a:t>is</a:t>
            </a:r>
            <a:r>
              <a:rPr lang="en-US" sz="1400" dirty="0"/>
              <a:t> an alumnus of UWF. </a:t>
            </a:r>
            <a:endParaRPr lang="en-US" sz="1400" dirty="0" smtClean="0"/>
          </a:p>
          <a:p>
            <a:pPr marL="457200" lvl="1" indent="0">
              <a:lnSpc>
                <a:spcPct val="110000"/>
              </a:lnSpc>
              <a:buNone/>
            </a:pPr>
            <a:endParaRPr lang="en-US" sz="800" dirty="0"/>
          </a:p>
          <a:p>
            <a:pPr marL="0" indent="0">
              <a:lnSpc>
                <a:spcPct val="110000"/>
              </a:lnSpc>
              <a:buNone/>
            </a:pPr>
            <a:r>
              <a:rPr lang="en-US" sz="1400" b="1" dirty="0" smtClean="0"/>
              <a:t>Alumn</a:t>
            </a:r>
            <a:r>
              <a:rPr lang="en-US" sz="1400" b="1" u="sng" dirty="0" smtClean="0"/>
              <a:t>i</a:t>
            </a:r>
            <a:r>
              <a:rPr lang="en-US" sz="1400" b="1" dirty="0" smtClean="0"/>
              <a:t> </a:t>
            </a:r>
            <a:r>
              <a:rPr lang="en-US" sz="1400" b="1" dirty="0" smtClean="0"/>
              <a:t>is</a:t>
            </a:r>
            <a:r>
              <a:rPr lang="en-US" sz="1400" b="1" dirty="0" smtClean="0"/>
              <a:t> </a:t>
            </a:r>
            <a:r>
              <a:rPr lang="en-US" sz="1400" b="1" dirty="0" smtClean="0"/>
              <a:t>plural </a:t>
            </a:r>
            <a:r>
              <a:rPr lang="en-US" sz="1400" b="1" dirty="0" smtClean="0"/>
              <a:t>and masculine</a:t>
            </a:r>
            <a:r>
              <a:rPr lang="en-US" sz="1400" b="1" dirty="0" smtClean="0"/>
              <a:t>:</a:t>
            </a:r>
          </a:p>
          <a:p>
            <a:pPr marL="0" indent="0">
              <a:lnSpc>
                <a:spcPct val="110000"/>
              </a:lnSpc>
              <a:buNone/>
            </a:pPr>
            <a:endParaRPr lang="en-US" sz="800" b="1" dirty="0" smtClean="0"/>
          </a:p>
          <a:p>
            <a:pPr marL="457200" lvl="1" indent="0">
              <a:lnSpc>
                <a:spcPct val="110000"/>
              </a:lnSpc>
              <a:buNone/>
            </a:pPr>
            <a:r>
              <a:rPr lang="en-US" sz="1400" dirty="0"/>
              <a:t>The three </a:t>
            </a:r>
            <a:r>
              <a:rPr lang="en-US" sz="1400" u="sng" dirty="0"/>
              <a:t>men</a:t>
            </a:r>
            <a:r>
              <a:rPr lang="en-US" sz="1400" dirty="0"/>
              <a:t> </a:t>
            </a:r>
            <a:r>
              <a:rPr lang="en-US" sz="1400" u="sng" dirty="0"/>
              <a:t>a</a:t>
            </a:r>
            <a:r>
              <a:rPr lang="en-US" sz="1400" u="sng" dirty="0" smtClean="0"/>
              <a:t>re</a:t>
            </a:r>
            <a:r>
              <a:rPr lang="en-US" sz="1400" dirty="0" smtClean="0"/>
              <a:t> alumni </a:t>
            </a:r>
          </a:p>
          <a:p>
            <a:pPr marL="457200" lvl="1" indent="0">
              <a:lnSpc>
                <a:spcPct val="110000"/>
              </a:lnSpc>
              <a:buNone/>
            </a:pPr>
            <a:r>
              <a:rPr lang="en-US" sz="1400" dirty="0" smtClean="0"/>
              <a:t>of UWF.</a:t>
            </a:r>
          </a:p>
          <a:p>
            <a:pPr marL="0" indent="0">
              <a:lnSpc>
                <a:spcPct val="110000"/>
              </a:lnSpc>
              <a:buNone/>
            </a:pPr>
            <a:endParaRPr lang="en-US" sz="800" b="1" dirty="0"/>
          </a:p>
          <a:p>
            <a:pPr marL="0" indent="0" algn="ctr">
              <a:lnSpc>
                <a:spcPct val="110000"/>
              </a:lnSpc>
              <a:buNone/>
            </a:pPr>
            <a:r>
              <a:rPr lang="en-US" sz="1400" b="1" dirty="0" smtClean="0"/>
              <a:t>For </a:t>
            </a:r>
            <a:r>
              <a:rPr lang="en-US" sz="1400" b="1" dirty="0" smtClean="0"/>
              <a:t>a mixed group, </a:t>
            </a:r>
            <a:r>
              <a:rPr lang="en-US" sz="1400" b="1" dirty="0" smtClean="0"/>
              <a:t>we traditionally default to </a:t>
            </a:r>
            <a:r>
              <a:rPr lang="en-US" sz="1400" b="1" dirty="0" smtClean="0"/>
              <a:t>the </a:t>
            </a:r>
            <a:r>
              <a:rPr lang="en-US" sz="1400" b="1" dirty="0" smtClean="0"/>
              <a:t>masculine:</a:t>
            </a:r>
          </a:p>
          <a:p>
            <a:pPr marL="0" indent="0" algn="ctr">
              <a:lnSpc>
                <a:spcPct val="110000"/>
              </a:lnSpc>
              <a:buNone/>
            </a:pPr>
            <a:endParaRPr lang="en-US" sz="800" b="1" dirty="0" smtClean="0"/>
          </a:p>
          <a:p>
            <a:pPr marL="457200" lvl="1" indent="0" algn="ctr">
              <a:lnSpc>
                <a:spcPct val="110000"/>
              </a:lnSpc>
              <a:buNone/>
            </a:pPr>
            <a:r>
              <a:rPr lang="en-US" sz="1400" dirty="0" smtClean="0"/>
              <a:t>The </a:t>
            </a:r>
            <a:r>
              <a:rPr lang="en-US" sz="1400" u="sng" dirty="0" smtClean="0"/>
              <a:t>graduates</a:t>
            </a:r>
            <a:r>
              <a:rPr lang="en-US" sz="1400" dirty="0" smtClean="0"/>
              <a:t> </a:t>
            </a:r>
            <a:r>
              <a:rPr lang="en-US" sz="1400" u="sng" dirty="0" smtClean="0"/>
              <a:t>are</a:t>
            </a:r>
            <a:r>
              <a:rPr lang="en-US" sz="1400" dirty="0" smtClean="0"/>
              <a:t> </a:t>
            </a:r>
            <a:r>
              <a:rPr lang="en-US" sz="1400" dirty="0" smtClean="0"/>
              <a:t>alumni of UWF.</a:t>
            </a:r>
            <a:endParaRPr lang="en-US" sz="1400" dirty="0"/>
          </a:p>
        </p:txBody>
      </p:sp>
      <p:sp>
        <p:nvSpPr>
          <p:cNvPr id="4" name="Content Placeholder 2"/>
          <p:cNvSpPr txBox="1">
            <a:spLocks/>
          </p:cNvSpPr>
          <p:nvPr/>
        </p:nvSpPr>
        <p:spPr>
          <a:xfrm>
            <a:off x="5050566" y="1754429"/>
            <a:ext cx="3253725" cy="26712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457200" lvl="1" indent="0">
              <a:lnSpc>
                <a:spcPct val="110000"/>
              </a:lnSpc>
              <a:buFont typeface="Arial"/>
              <a:buNone/>
            </a:pPr>
            <a:endParaRPr lang="en-US" sz="800" dirty="0" smtClean="0"/>
          </a:p>
          <a:p>
            <a:pPr marL="0" indent="0">
              <a:lnSpc>
                <a:spcPct val="110000"/>
              </a:lnSpc>
              <a:buFont typeface="Arial"/>
              <a:buNone/>
            </a:pPr>
            <a:r>
              <a:rPr lang="en-US" sz="1400" b="1" dirty="0" smtClean="0"/>
              <a:t>Alumn</a:t>
            </a:r>
            <a:r>
              <a:rPr lang="en-US" sz="1400" b="1" u="sng" dirty="0" smtClean="0"/>
              <a:t>a</a:t>
            </a:r>
            <a:r>
              <a:rPr lang="en-US" sz="1400" b="1" dirty="0" smtClean="0"/>
              <a:t> is singular and feminine:</a:t>
            </a:r>
          </a:p>
          <a:p>
            <a:pPr marL="0" indent="0">
              <a:lnSpc>
                <a:spcPct val="110000"/>
              </a:lnSpc>
              <a:buFont typeface="Arial"/>
              <a:buNone/>
            </a:pPr>
            <a:endParaRPr lang="en-US" sz="800" b="1" dirty="0" smtClean="0"/>
          </a:p>
          <a:p>
            <a:pPr marL="457200" lvl="1" indent="0">
              <a:lnSpc>
                <a:spcPct val="110000"/>
              </a:lnSpc>
              <a:buFont typeface="Arial"/>
              <a:buNone/>
            </a:pPr>
            <a:r>
              <a:rPr lang="en-US" sz="1400" u="sng" dirty="0" smtClean="0"/>
              <a:t>She</a:t>
            </a:r>
            <a:r>
              <a:rPr lang="en-US" sz="1400" dirty="0" smtClean="0"/>
              <a:t> </a:t>
            </a:r>
            <a:r>
              <a:rPr lang="en-US" sz="1400" u="sng" dirty="0" smtClean="0"/>
              <a:t>is</a:t>
            </a:r>
            <a:r>
              <a:rPr lang="en-US" sz="1400" dirty="0" smtClean="0"/>
              <a:t> an alumna of UWF.</a:t>
            </a:r>
          </a:p>
          <a:p>
            <a:pPr marL="457200" lvl="1" indent="0">
              <a:lnSpc>
                <a:spcPct val="110000"/>
              </a:lnSpc>
              <a:buFont typeface="Arial"/>
              <a:buNone/>
            </a:pPr>
            <a:endParaRPr lang="en-US" sz="800" dirty="0" smtClean="0"/>
          </a:p>
          <a:p>
            <a:pPr marL="0" indent="0">
              <a:lnSpc>
                <a:spcPct val="110000"/>
              </a:lnSpc>
              <a:buFont typeface="Arial"/>
              <a:buNone/>
            </a:pPr>
            <a:r>
              <a:rPr lang="en-US" sz="1400" b="1" dirty="0" smtClean="0"/>
              <a:t>Alumn</a:t>
            </a:r>
            <a:r>
              <a:rPr lang="en-US" sz="1400" b="1" u="sng" dirty="0" smtClean="0"/>
              <a:t>ae</a:t>
            </a:r>
            <a:r>
              <a:rPr lang="en-US" sz="1400" b="1" dirty="0" smtClean="0"/>
              <a:t> is plural and feminine:</a:t>
            </a:r>
          </a:p>
          <a:p>
            <a:pPr marL="0" indent="0">
              <a:lnSpc>
                <a:spcPct val="110000"/>
              </a:lnSpc>
              <a:buFont typeface="Arial"/>
              <a:buNone/>
            </a:pPr>
            <a:endParaRPr lang="en-US" sz="800" b="1" dirty="0" smtClean="0"/>
          </a:p>
          <a:p>
            <a:pPr marL="457200" lvl="1" indent="0">
              <a:lnSpc>
                <a:spcPct val="110000"/>
              </a:lnSpc>
              <a:buFont typeface="Arial"/>
              <a:buNone/>
            </a:pPr>
            <a:r>
              <a:rPr lang="en-US" sz="1400" dirty="0" smtClean="0"/>
              <a:t>The three </a:t>
            </a:r>
            <a:r>
              <a:rPr lang="en-US" sz="1400" u="sng" dirty="0" smtClean="0"/>
              <a:t>women</a:t>
            </a:r>
            <a:r>
              <a:rPr lang="en-US" sz="1400" dirty="0" smtClean="0"/>
              <a:t> </a:t>
            </a:r>
            <a:r>
              <a:rPr lang="en-US" sz="1400" u="sng" dirty="0" smtClean="0"/>
              <a:t>are</a:t>
            </a:r>
            <a:r>
              <a:rPr lang="en-US" sz="1400" dirty="0" smtClean="0"/>
              <a:t> alumnae </a:t>
            </a:r>
          </a:p>
          <a:p>
            <a:pPr marL="457200" lvl="1" indent="0">
              <a:lnSpc>
                <a:spcPct val="110000"/>
              </a:lnSpc>
              <a:buNone/>
            </a:pPr>
            <a:r>
              <a:rPr lang="en-US" sz="1400" dirty="0" smtClean="0"/>
              <a:t>of UWF. </a:t>
            </a:r>
          </a:p>
          <a:p>
            <a:pPr marL="457200" lvl="1" indent="0">
              <a:lnSpc>
                <a:spcPct val="110000"/>
              </a:lnSpc>
              <a:buNone/>
            </a:pPr>
            <a:endParaRPr lang="en-US" sz="800" b="1" dirty="0"/>
          </a:p>
        </p:txBody>
      </p:sp>
    </p:spTree>
    <p:extLst>
      <p:ext uri="{BB962C8B-B14F-4D97-AF65-F5344CB8AC3E}">
        <p14:creationId xmlns:p14="http://schemas.microsoft.com/office/powerpoint/2010/main" val="1203590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Watch out!</a:t>
            </a:r>
            <a:endParaRPr lang="en-US" sz="3600" dirty="0"/>
          </a:p>
        </p:txBody>
      </p:sp>
      <p:sp>
        <p:nvSpPr>
          <p:cNvPr id="3" name="Content Placeholder 2"/>
          <p:cNvSpPr>
            <a:spLocks noGrp="1"/>
          </p:cNvSpPr>
          <p:nvPr>
            <p:ph idx="1"/>
          </p:nvPr>
        </p:nvSpPr>
        <p:spPr>
          <a:xfrm>
            <a:off x="842137" y="1075658"/>
            <a:ext cx="7472358" cy="4717980"/>
          </a:xfrm>
        </p:spPr>
        <p:txBody>
          <a:bodyPr>
            <a:normAutofit/>
          </a:bodyPr>
          <a:lstStyle/>
          <a:p>
            <a:pPr marL="0" indent="0">
              <a:lnSpc>
                <a:spcPct val="110000"/>
              </a:lnSpc>
              <a:buNone/>
            </a:pPr>
            <a:r>
              <a:rPr lang="en-US" sz="1900" b="1" dirty="0" smtClean="0"/>
              <a:t>Words between the subject and the verb often confuse people</a:t>
            </a:r>
            <a:r>
              <a:rPr lang="en-US" sz="1900" b="1" dirty="0" smtClean="0"/>
              <a:t>:</a:t>
            </a:r>
          </a:p>
          <a:p>
            <a:pPr marL="0" indent="0">
              <a:lnSpc>
                <a:spcPct val="110000"/>
              </a:lnSpc>
              <a:buNone/>
            </a:pPr>
            <a:endParaRPr lang="en-US" sz="1900" b="1" dirty="0" smtClean="0"/>
          </a:p>
          <a:p>
            <a:pPr marL="457200" lvl="1" indent="0">
              <a:lnSpc>
                <a:spcPct val="110000"/>
              </a:lnSpc>
              <a:buNone/>
            </a:pPr>
            <a:r>
              <a:rPr lang="en-US" sz="1900" u="sng" dirty="0" smtClean="0"/>
              <a:t>Colonel Mendoza</a:t>
            </a:r>
            <a:r>
              <a:rPr lang="en-US" sz="1900" dirty="0" smtClean="0"/>
              <a:t>, along with his assistants, </a:t>
            </a:r>
            <a:r>
              <a:rPr lang="en-US" sz="1900" u="sng" dirty="0" smtClean="0"/>
              <a:t>is</a:t>
            </a:r>
            <a:r>
              <a:rPr lang="en-US" sz="1900" dirty="0" smtClean="0"/>
              <a:t> running headquarters very efficiently</a:t>
            </a:r>
            <a:r>
              <a:rPr lang="en-US" sz="1900" dirty="0" smtClean="0"/>
              <a:t>.</a:t>
            </a:r>
          </a:p>
          <a:p>
            <a:pPr marL="457200" lvl="1" indent="0">
              <a:lnSpc>
                <a:spcPct val="110000"/>
              </a:lnSpc>
              <a:buNone/>
            </a:pPr>
            <a:endParaRPr lang="en-US" sz="1900" dirty="0" smtClean="0"/>
          </a:p>
          <a:p>
            <a:pPr marL="0" indent="0">
              <a:lnSpc>
                <a:spcPct val="110000"/>
              </a:lnSpc>
              <a:buNone/>
            </a:pPr>
            <a:r>
              <a:rPr lang="en-US" sz="1900" b="1" dirty="0" smtClean="0"/>
              <a:t>It </a:t>
            </a:r>
            <a:r>
              <a:rPr lang="en-US" sz="1900" b="1" dirty="0"/>
              <a:t>might appear that the singular verb “is” should be the plural verb “are” because the plural noun “assistants” is directly adjacent to the verb. </a:t>
            </a:r>
            <a:endParaRPr lang="en-US" sz="1900" b="1" dirty="0" smtClean="0"/>
          </a:p>
          <a:p>
            <a:pPr marL="0" indent="0">
              <a:lnSpc>
                <a:spcPct val="110000"/>
              </a:lnSpc>
              <a:buNone/>
            </a:pPr>
            <a:r>
              <a:rPr lang="en-US" sz="1900" b="1" dirty="0" smtClean="0"/>
              <a:t>However, “along with his assistants” is a prepositional phrase  between the subject “Colonel Mendoza” and the verb “is.”</a:t>
            </a:r>
          </a:p>
          <a:p>
            <a:pPr marL="0" indent="0">
              <a:lnSpc>
                <a:spcPct val="110000"/>
              </a:lnSpc>
              <a:buNone/>
            </a:pPr>
            <a:r>
              <a:rPr lang="en-US" sz="1900" b="1" dirty="0" smtClean="0"/>
              <a:t>Ignore the prepositional phrase. The basic sentence is,</a:t>
            </a:r>
            <a:r>
              <a:rPr lang="en-US" sz="1900" b="1" dirty="0" smtClean="0">
                <a:sym typeface="Wingdings" panose="05000000000000000000" pitchFamily="2" charset="2"/>
              </a:rPr>
              <a:t> “Colonel Mendoza is running headquarters very efficiently.” </a:t>
            </a:r>
          </a:p>
        </p:txBody>
      </p:sp>
    </p:spTree>
    <p:extLst>
      <p:ext uri="{BB962C8B-B14F-4D97-AF65-F5344CB8AC3E}">
        <p14:creationId xmlns:p14="http://schemas.microsoft.com/office/powerpoint/2010/main" val="3521882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896" y="268872"/>
            <a:ext cx="8168840" cy="460449"/>
          </a:xfrm>
        </p:spPr>
        <p:txBody>
          <a:bodyPr/>
          <a:lstStyle/>
          <a:p>
            <a:r>
              <a:rPr lang="en-US" sz="3600" dirty="0" smtClean="0"/>
              <a:t>Deal with disruptive </a:t>
            </a:r>
            <a:r>
              <a:rPr lang="en-US" sz="3600" dirty="0"/>
              <a:t>w</a:t>
            </a:r>
            <a:r>
              <a:rPr lang="en-US" sz="3600" dirty="0" smtClean="0"/>
              <a:t>ord groups.</a:t>
            </a:r>
            <a:endParaRPr lang="en-US" sz="3600" dirty="0"/>
          </a:p>
        </p:txBody>
      </p:sp>
      <p:sp>
        <p:nvSpPr>
          <p:cNvPr id="3" name="Content Placeholder 2"/>
          <p:cNvSpPr>
            <a:spLocks noGrp="1"/>
          </p:cNvSpPr>
          <p:nvPr>
            <p:ph idx="1"/>
          </p:nvPr>
        </p:nvSpPr>
        <p:spPr>
          <a:xfrm>
            <a:off x="805560" y="1002506"/>
            <a:ext cx="7857175" cy="5080660"/>
          </a:xfrm>
        </p:spPr>
        <p:txBody>
          <a:bodyPr>
            <a:noAutofit/>
          </a:bodyPr>
          <a:lstStyle/>
          <a:p>
            <a:pPr marL="0" indent="0">
              <a:buNone/>
            </a:pPr>
            <a:r>
              <a:rPr lang="en-US" sz="1800" b="1" dirty="0" smtClean="0"/>
              <a:t>Find the subject to determine </a:t>
            </a:r>
            <a:r>
              <a:rPr lang="en-US" sz="1800" b="1" dirty="0" smtClean="0"/>
              <a:t>whether each sentence requires “is” or “</a:t>
            </a:r>
            <a:r>
              <a:rPr lang="en-US" sz="1800" b="1" dirty="0" smtClean="0"/>
              <a:t>are.”</a:t>
            </a:r>
          </a:p>
          <a:p>
            <a:pPr marL="0" indent="0">
              <a:buNone/>
            </a:pPr>
            <a:endParaRPr lang="en-US" sz="1800" b="1" dirty="0"/>
          </a:p>
          <a:p>
            <a:pPr marL="457200" lvl="1" indent="0">
              <a:buNone/>
            </a:pPr>
            <a:r>
              <a:rPr lang="en-US" sz="1800" dirty="0" smtClean="0"/>
              <a:t>The </a:t>
            </a:r>
            <a:r>
              <a:rPr lang="en-US" sz="1800" u="sng" dirty="0" smtClean="0"/>
              <a:t>people</a:t>
            </a:r>
            <a:r>
              <a:rPr lang="en-US" sz="1800" dirty="0" smtClean="0"/>
              <a:t> who listen to that </a:t>
            </a:r>
            <a:r>
              <a:rPr lang="en-US" sz="1800" dirty="0" smtClean="0"/>
              <a:t>genre of music </a:t>
            </a:r>
            <a:r>
              <a:rPr lang="en-US" sz="1800" u="sng" dirty="0" smtClean="0"/>
              <a:t>are</a:t>
            </a:r>
            <a:r>
              <a:rPr lang="en-US" sz="1800" dirty="0" smtClean="0"/>
              <a:t> </a:t>
            </a:r>
            <a:r>
              <a:rPr lang="en-US" sz="1800" dirty="0" smtClean="0"/>
              <a:t>few</a:t>
            </a:r>
            <a:r>
              <a:rPr lang="en-US" sz="1800" dirty="0" smtClean="0"/>
              <a:t>.</a:t>
            </a:r>
          </a:p>
          <a:p>
            <a:pPr marL="457200" lvl="1" indent="0">
              <a:buNone/>
            </a:pPr>
            <a:endParaRPr lang="en-US" sz="1800" dirty="0" smtClean="0"/>
          </a:p>
          <a:p>
            <a:pPr marL="0" indent="0">
              <a:buNone/>
            </a:pPr>
            <a:r>
              <a:rPr lang="en-US" sz="1800" b="1" dirty="0" smtClean="0"/>
              <a:t>Subject: “the people” </a:t>
            </a:r>
            <a:r>
              <a:rPr lang="en-US" sz="1800" b="1" dirty="0" smtClean="0"/>
              <a:t>(plural)</a:t>
            </a:r>
            <a:r>
              <a:rPr lang="en-US" sz="1800" b="1" dirty="0"/>
              <a:t> </a:t>
            </a:r>
            <a:r>
              <a:rPr lang="en-US" sz="1800" b="1" dirty="0" smtClean="0"/>
              <a:t>                            </a:t>
            </a:r>
            <a:r>
              <a:rPr lang="en-US" sz="1800" b="1" dirty="0" smtClean="0"/>
              <a:t>Verb</a:t>
            </a:r>
            <a:r>
              <a:rPr lang="en-US" sz="1800" b="1" dirty="0" smtClean="0"/>
              <a:t>: “are</a:t>
            </a:r>
            <a:r>
              <a:rPr lang="en-US" sz="1800" b="1" dirty="0" smtClean="0"/>
              <a:t>” (plural)</a:t>
            </a:r>
          </a:p>
          <a:p>
            <a:pPr marL="0" indent="0">
              <a:buNone/>
            </a:pPr>
            <a:endParaRPr lang="en-US" sz="1800" b="1" dirty="0"/>
          </a:p>
          <a:p>
            <a:pPr marL="457200" lvl="1" indent="0">
              <a:buNone/>
            </a:pPr>
            <a:r>
              <a:rPr lang="en-US" sz="1800" dirty="0" smtClean="0"/>
              <a:t>The team </a:t>
            </a:r>
            <a:r>
              <a:rPr lang="en-US" sz="1800" u="sng" dirty="0" smtClean="0"/>
              <a:t>captain</a:t>
            </a:r>
            <a:r>
              <a:rPr lang="en-US" sz="1800" dirty="0" smtClean="0"/>
              <a:t>, as well as his players, </a:t>
            </a:r>
            <a:r>
              <a:rPr lang="en-US" sz="1800" u="sng" dirty="0" smtClean="0"/>
              <a:t>looks</a:t>
            </a:r>
            <a:r>
              <a:rPr lang="en-US" sz="1800" dirty="0" smtClean="0"/>
              <a:t> </a:t>
            </a:r>
            <a:r>
              <a:rPr lang="en-US" sz="1800" dirty="0" smtClean="0"/>
              <a:t>anxious</a:t>
            </a:r>
            <a:r>
              <a:rPr lang="en-US" sz="1800" dirty="0" smtClean="0"/>
              <a:t>.</a:t>
            </a:r>
          </a:p>
          <a:p>
            <a:pPr marL="457200" lvl="1" indent="0">
              <a:buNone/>
            </a:pPr>
            <a:endParaRPr lang="en-US" sz="1800" dirty="0" smtClean="0"/>
          </a:p>
          <a:p>
            <a:pPr marL="0" indent="0">
              <a:buNone/>
            </a:pPr>
            <a:r>
              <a:rPr lang="en-US" sz="1800" b="1" dirty="0" smtClean="0"/>
              <a:t>Subject: “the team captain” </a:t>
            </a:r>
            <a:r>
              <a:rPr lang="en-US" sz="1800" b="1" dirty="0" smtClean="0"/>
              <a:t>(singular)</a:t>
            </a:r>
            <a:r>
              <a:rPr lang="en-US" sz="1800" b="1" dirty="0"/>
              <a:t> </a:t>
            </a:r>
            <a:r>
              <a:rPr lang="en-US" sz="1800" b="1" dirty="0" smtClean="0"/>
              <a:t>              </a:t>
            </a:r>
            <a:r>
              <a:rPr lang="en-US" sz="1800" b="1" dirty="0" smtClean="0"/>
              <a:t>Verb</a:t>
            </a:r>
            <a:r>
              <a:rPr lang="en-US" sz="1800" b="1" dirty="0" smtClean="0"/>
              <a:t>: </a:t>
            </a:r>
            <a:r>
              <a:rPr lang="en-US" sz="1800" b="1" dirty="0" smtClean="0"/>
              <a:t>“</a:t>
            </a:r>
            <a:r>
              <a:rPr lang="en-US" sz="1800" b="1" dirty="0" smtClean="0"/>
              <a:t>looks</a:t>
            </a:r>
            <a:r>
              <a:rPr lang="en-US" sz="1800" b="1" dirty="0" smtClean="0"/>
              <a:t>” (singular)</a:t>
            </a:r>
          </a:p>
          <a:p>
            <a:pPr marL="0" indent="0">
              <a:buNone/>
            </a:pPr>
            <a:endParaRPr lang="en-US" sz="1800" b="1" dirty="0"/>
          </a:p>
          <a:p>
            <a:pPr marL="457200" lvl="1" indent="0">
              <a:buNone/>
            </a:pPr>
            <a:r>
              <a:rPr lang="en-US" sz="1800" dirty="0" smtClean="0"/>
              <a:t>The </a:t>
            </a:r>
            <a:r>
              <a:rPr lang="en-US" sz="1800" u="sng" dirty="0" smtClean="0"/>
              <a:t>book</a:t>
            </a:r>
            <a:r>
              <a:rPr lang="en-US" sz="1800" dirty="0" smtClean="0"/>
              <a:t>, </a:t>
            </a:r>
            <a:r>
              <a:rPr lang="en-US" sz="1800" dirty="0" smtClean="0"/>
              <a:t>especially</a:t>
            </a:r>
            <a:r>
              <a:rPr lang="en-US" sz="1800" dirty="0" smtClean="0"/>
              <a:t> </a:t>
            </a:r>
            <a:r>
              <a:rPr lang="en-US" sz="1800" dirty="0" smtClean="0"/>
              <a:t>all the chapters in the first section, </a:t>
            </a:r>
            <a:r>
              <a:rPr lang="en-US" sz="1800" u="sng" dirty="0" smtClean="0"/>
              <a:t>is</a:t>
            </a:r>
            <a:r>
              <a:rPr lang="en-US" sz="1800" dirty="0" smtClean="0"/>
              <a:t> </a:t>
            </a:r>
            <a:r>
              <a:rPr lang="en-US" sz="1800" dirty="0" smtClean="0"/>
              <a:t>boring. </a:t>
            </a:r>
            <a:endParaRPr lang="en-US" sz="1800" dirty="0" smtClean="0"/>
          </a:p>
          <a:p>
            <a:pPr marL="457200" lvl="1" indent="0">
              <a:buNone/>
            </a:pPr>
            <a:endParaRPr lang="en-US" sz="1800" dirty="0" smtClean="0"/>
          </a:p>
          <a:p>
            <a:pPr marL="0" indent="0">
              <a:buNone/>
            </a:pPr>
            <a:r>
              <a:rPr lang="en-US" sz="1800" b="1" dirty="0" smtClean="0"/>
              <a:t>Subject: “the book” </a:t>
            </a:r>
            <a:r>
              <a:rPr lang="en-US" sz="1800" b="1" dirty="0" smtClean="0"/>
              <a:t>(singular)</a:t>
            </a:r>
            <a:r>
              <a:rPr lang="en-US" sz="1800" b="1" dirty="0"/>
              <a:t> </a:t>
            </a:r>
            <a:r>
              <a:rPr lang="en-US" sz="1800" b="1" dirty="0" smtClean="0"/>
              <a:t>                           </a:t>
            </a:r>
            <a:r>
              <a:rPr lang="en-US" sz="1800" b="1" dirty="0" smtClean="0"/>
              <a:t>Verb</a:t>
            </a:r>
            <a:r>
              <a:rPr lang="en-US" sz="1800" b="1" dirty="0" smtClean="0"/>
              <a:t>: “is</a:t>
            </a:r>
            <a:r>
              <a:rPr lang="en-US" sz="1800" b="1" dirty="0" smtClean="0"/>
              <a:t>” (singular)</a:t>
            </a:r>
            <a:endParaRPr lang="en-US" sz="1800" b="1" dirty="0"/>
          </a:p>
        </p:txBody>
      </p:sp>
    </p:spTree>
    <p:extLst>
      <p:ext uri="{BB962C8B-B14F-4D97-AF65-F5344CB8AC3E}">
        <p14:creationId xmlns:p14="http://schemas.microsoft.com/office/powerpoint/2010/main" val="3017055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Look for the word “and.”</a:t>
            </a:r>
            <a:endParaRPr lang="en-US" sz="3600" dirty="0"/>
          </a:p>
        </p:txBody>
      </p:sp>
      <p:sp>
        <p:nvSpPr>
          <p:cNvPr id="3" name="Content Placeholder 2"/>
          <p:cNvSpPr>
            <a:spLocks noGrp="1"/>
          </p:cNvSpPr>
          <p:nvPr>
            <p:ph idx="1"/>
          </p:nvPr>
        </p:nvSpPr>
        <p:spPr>
          <a:xfrm>
            <a:off x="515842" y="1002506"/>
            <a:ext cx="8118983" cy="4681404"/>
          </a:xfrm>
        </p:spPr>
        <p:txBody>
          <a:bodyPr>
            <a:noAutofit/>
          </a:bodyPr>
          <a:lstStyle/>
          <a:p>
            <a:pPr marL="0" indent="0">
              <a:buNone/>
            </a:pPr>
            <a:r>
              <a:rPr lang="en-US" sz="2000" b="1" dirty="0" smtClean="0"/>
              <a:t>When several subjects are connected by “and,” use a plural verb.</a:t>
            </a:r>
          </a:p>
          <a:p>
            <a:pPr marL="0" indent="0">
              <a:buNone/>
            </a:pPr>
            <a:r>
              <a:rPr lang="en-US" sz="2000" dirty="0" smtClean="0"/>
              <a:t>                 </a:t>
            </a:r>
            <a:r>
              <a:rPr lang="en-US" sz="2000" dirty="0" smtClean="0"/>
              <a:t>  </a:t>
            </a:r>
            <a:r>
              <a:rPr lang="en-US" sz="2000" dirty="0" smtClean="0"/>
              <a:t>item 1 </a:t>
            </a:r>
            <a:r>
              <a:rPr lang="en-US" sz="2000" dirty="0" smtClean="0"/>
              <a:t>    </a:t>
            </a:r>
            <a:r>
              <a:rPr lang="en-US" sz="2000" dirty="0" smtClean="0"/>
              <a:t>item 2</a:t>
            </a:r>
            <a:endParaRPr lang="en-US" sz="2000" dirty="0"/>
          </a:p>
          <a:p>
            <a:pPr marL="0" indent="0">
              <a:buNone/>
            </a:pPr>
            <a:r>
              <a:rPr lang="en-US" sz="2000" dirty="0" smtClean="0"/>
              <a:t>	The pen </a:t>
            </a:r>
            <a:r>
              <a:rPr lang="en-US" sz="2000" u="sng" dirty="0" smtClean="0"/>
              <a:t>and</a:t>
            </a:r>
            <a:r>
              <a:rPr lang="en-US" sz="2000" dirty="0" smtClean="0"/>
              <a:t> pencil </a:t>
            </a:r>
            <a:r>
              <a:rPr lang="en-US" sz="2000" u="sng" dirty="0" smtClean="0"/>
              <a:t>are</a:t>
            </a:r>
            <a:r>
              <a:rPr lang="en-US" sz="2000" dirty="0" smtClean="0"/>
              <a:t> in the drawer</a:t>
            </a:r>
            <a:r>
              <a:rPr lang="en-US" sz="2000" dirty="0" smtClean="0"/>
              <a:t>.</a:t>
            </a:r>
          </a:p>
          <a:p>
            <a:pPr marL="0" indent="0">
              <a:buNone/>
            </a:pPr>
            <a:endParaRPr lang="en-US" sz="1100" dirty="0" smtClean="0"/>
          </a:p>
          <a:p>
            <a:pPr marL="0" indent="0">
              <a:buNone/>
            </a:pPr>
            <a:r>
              <a:rPr lang="en-US" sz="2000" b="1" dirty="0" smtClean="0"/>
              <a:t>While it is true that there is only one pen and one pencil in the drawer, what matters is that there are ultimately two items in the drawer. Use the plural verb “are,” not the singular verb “is.” </a:t>
            </a:r>
            <a:endParaRPr lang="en-US" sz="2000" b="1" dirty="0" smtClean="0"/>
          </a:p>
          <a:p>
            <a:pPr marL="0" indent="0">
              <a:buNone/>
            </a:pPr>
            <a:endParaRPr lang="en-US" sz="800" b="1" dirty="0"/>
          </a:p>
          <a:p>
            <a:pPr marL="0" indent="0">
              <a:buNone/>
            </a:pPr>
            <a:r>
              <a:rPr lang="en-US" sz="2000" dirty="0" smtClean="0"/>
              <a:t>             </a:t>
            </a:r>
            <a:r>
              <a:rPr lang="en-US" sz="2000" dirty="0" smtClean="0"/>
              <a:t>         thing </a:t>
            </a:r>
            <a:r>
              <a:rPr lang="en-US" sz="2000" dirty="0" smtClean="0"/>
              <a:t>1              </a:t>
            </a:r>
            <a:r>
              <a:rPr lang="en-US" sz="2000" dirty="0" smtClean="0"/>
              <a:t>thing </a:t>
            </a:r>
            <a:r>
              <a:rPr lang="en-US" sz="2000" dirty="0" smtClean="0"/>
              <a:t>2     </a:t>
            </a:r>
            <a:r>
              <a:rPr lang="en-US" sz="2000" dirty="0" smtClean="0"/>
              <a:t>              </a:t>
            </a:r>
            <a:r>
              <a:rPr lang="en-US" sz="2000" dirty="0"/>
              <a:t>thing 3      </a:t>
            </a:r>
            <a:r>
              <a:rPr lang="en-US" sz="2000" dirty="0" smtClean="0"/>
              <a:t>	</a:t>
            </a:r>
          </a:p>
          <a:p>
            <a:pPr marL="0" indent="0">
              <a:buNone/>
            </a:pPr>
            <a:r>
              <a:rPr lang="en-US" sz="2000" dirty="0" smtClean="0"/>
              <a:t>	The </a:t>
            </a:r>
            <a:r>
              <a:rPr lang="en-US" sz="2000" dirty="0" smtClean="0"/>
              <a:t>soft sand, crystal-clear water, </a:t>
            </a:r>
            <a:r>
              <a:rPr lang="en-US" sz="2000" u="sng" dirty="0" smtClean="0"/>
              <a:t>and</a:t>
            </a:r>
            <a:r>
              <a:rPr lang="en-US" sz="2000" dirty="0" smtClean="0"/>
              <a:t> warm </a:t>
            </a:r>
            <a:r>
              <a:rPr lang="en-US" sz="2000" dirty="0"/>
              <a:t>sun </a:t>
            </a:r>
            <a:r>
              <a:rPr lang="en-US" sz="2000" u="sng" dirty="0"/>
              <a:t>attract</a:t>
            </a:r>
            <a:r>
              <a:rPr lang="en-US" sz="2000" dirty="0"/>
              <a:t> </a:t>
            </a:r>
            <a:r>
              <a:rPr lang="en-US" sz="2000" dirty="0" smtClean="0"/>
              <a:t>	   	many </a:t>
            </a:r>
            <a:r>
              <a:rPr lang="en-US" sz="2000" dirty="0"/>
              <a:t>tourists</a:t>
            </a:r>
            <a:r>
              <a:rPr lang="en-US" sz="2000" dirty="0" smtClean="0"/>
              <a:t>.</a:t>
            </a:r>
          </a:p>
          <a:p>
            <a:pPr marL="0" indent="0">
              <a:buNone/>
            </a:pPr>
            <a:r>
              <a:rPr lang="en-US" sz="100" dirty="0" smtClean="0"/>
              <a:t>                 </a:t>
            </a:r>
            <a:endParaRPr lang="en-US" sz="100" dirty="0"/>
          </a:p>
          <a:p>
            <a:pPr marL="0" indent="0">
              <a:buNone/>
            </a:pPr>
            <a:r>
              <a:rPr lang="en-US" sz="2000" b="1" dirty="0" smtClean="0"/>
              <a:t>Because </a:t>
            </a:r>
            <a:r>
              <a:rPr lang="en-US" sz="2000" b="1" dirty="0" smtClean="0"/>
              <a:t>the three subjects are connected by “and,” use the plural verb “attract,” not the singular “attracts.” </a:t>
            </a:r>
          </a:p>
        </p:txBody>
      </p:sp>
    </p:spTree>
    <p:extLst>
      <p:ext uri="{BB962C8B-B14F-4D97-AF65-F5344CB8AC3E}">
        <p14:creationId xmlns:p14="http://schemas.microsoft.com/office/powerpoint/2010/main" val="3441839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Look for the words “or” and “nor.”</a:t>
            </a:r>
            <a:endParaRPr lang="en-US" sz="3600" dirty="0"/>
          </a:p>
        </p:txBody>
      </p:sp>
      <p:sp>
        <p:nvSpPr>
          <p:cNvPr id="3" name="Content Placeholder 2"/>
          <p:cNvSpPr>
            <a:spLocks noGrp="1"/>
          </p:cNvSpPr>
          <p:nvPr>
            <p:ph idx="1"/>
          </p:nvPr>
        </p:nvSpPr>
        <p:spPr>
          <a:xfrm>
            <a:off x="1047347" y="1002506"/>
            <a:ext cx="7061937" cy="4725296"/>
          </a:xfrm>
        </p:spPr>
        <p:txBody>
          <a:bodyPr>
            <a:noAutofit/>
          </a:bodyPr>
          <a:lstStyle/>
          <a:p>
            <a:pPr marL="0" indent="0">
              <a:lnSpc>
                <a:spcPct val="110000"/>
              </a:lnSpc>
              <a:buNone/>
            </a:pPr>
            <a:r>
              <a:rPr lang="en-US" sz="2000" b="1" dirty="0" smtClean="0"/>
              <a:t>When nouns or pronouns are connected by “or” or “nor,” the verb agrees with the closest subject</a:t>
            </a:r>
            <a:r>
              <a:rPr lang="en-US" sz="2000" b="1" dirty="0" smtClean="0"/>
              <a:t>.</a:t>
            </a:r>
          </a:p>
          <a:p>
            <a:pPr marL="0" indent="0">
              <a:lnSpc>
                <a:spcPct val="110000"/>
              </a:lnSpc>
              <a:buNone/>
            </a:pPr>
            <a:endParaRPr lang="en-US" sz="1200" b="1" dirty="0" smtClean="0"/>
          </a:p>
          <a:p>
            <a:pPr marL="0" indent="0">
              <a:lnSpc>
                <a:spcPct val="110000"/>
              </a:lnSpc>
              <a:buNone/>
            </a:pPr>
            <a:r>
              <a:rPr lang="en-US" sz="2000" dirty="0" smtClean="0"/>
              <a:t>	The </a:t>
            </a:r>
            <a:r>
              <a:rPr lang="en-US" sz="2000" dirty="0" smtClean="0"/>
              <a:t>host or her </a:t>
            </a:r>
            <a:r>
              <a:rPr lang="en-US" sz="2000" u="sng" dirty="0" smtClean="0"/>
              <a:t>guests</a:t>
            </a:r>
            <a:r>
              <a:rPr lang="en-US" sz="2000" dirty="0" smtClean="0"/>
              <a:t> </a:t>
            </a:r>
            <a:r>
              <a:rPr lang="en-US" sz="2000" u="sng" dirty="0" smtClean="0"/>
              <a:t>are</a:t>
            </a:r>
            <a:r>
              <a:rPr lang="en-US" sz="2000" dirty="0" smtClean="0"/>
              <a:t> expected to leave </a:t>
            </a:r>
            <a:r>
              <a:rPr lang="en-US" sz="2000" dirty="0" smtClean="0"/>
              <a:t>the </a:t>
            </a:r>
            <a:r>
              <a:rPr lang="en-US" sz="2000" dirty="0" smtClean="0"/>
              <a:t>tip</a:t>
            </a:r>
            <a:r>
              <a:rPr lang="en-US" sz="2000" dirty="0" smtClean="0"/>
              <a:t>.</a:t>
            </a:r>
          </a:p>
          <a:p>
            <a:pPr marL="0" indent="0">
              <a:lnSpc>
                <a:spcPct val="110000"/>
              </a:lnSpc>
              <a:buNone/>
            </a:pPr>
            <a:endParaRPr lang="en-US" sz="1200" dirty="0" smtClean="0"/>
          </a:p>
          <a:p>
            <a:pPr marL="0" indent="0">
              <a:lnSpc>
                <a:spcPct val="110000"/>
              </a:lnSpc>
              <a:buNone/>
            </a:pPr>
            <a:r>
              <a:rPr lang="en-US" sz="2000" b="1" dirty="0" smtClean="0"/>
              <a:t>“</a:t>
            </a:r>
            <a:r>
              <a:rPr lang="en-US" sz="2000" b="1" dirty="0" smtClean="0"/>
              <a:t>The guests” is the closer subject; since “guests” is plural, use the plural verb “are</a:t>
            </a:r>
            <a:r>
              <a:rPr lang="en-US" sz="2000" b="1" dirty="0" smtClean="0"/>
              <a:t>.”</a:t>
            </a:r>
          </a:p>
          <a:p>
            <a:pPr marL="0" indent="0">
              <a:lnSpc>
                <a:spcPct val="110000"/>
              </a:lnSpc>
              <a:buNone/>
            </a:pPr>
            <a:endParaRPr lang="en-US" sz="1200" b="1" dirty="0"/>
          </a:p>
          <a:p>
            <a:pPr marL="0" indent="0">
              <a:lnSpc>
                <a:spcPct val="110000"/>
              </a:lnSpc>
              <a:buNone/>
            </a:pPr>
            <a:r>
              <a:rPr lang="en-US" sz="2000" dirty="0" smtClean="0"/>
              <a:t>	The </a:t>
            </a:r>
            <a:r>
              <a:rPr lang="en-US" sz="2000" dirty="0" smtClean="0"/>
              <a:t>guests or the </a:t>
            </a:r>
            <a:r>
              <a:rPr lang="en-US" sz="2000" u="sng" dirty="0" smtClean="0"/>
              <a:t>host</a:t>
            </a:r>
            <a:r>
              <a:rPr lang="en-US" sz="2000" dirty="0" smtClean="0"/>
              <a:t> </a:t>
            </a:r>
            <a:r>
              <a:rPr lang="en-US" sz="2000" u="sng" dirty="0" smtClean="0"/>
              <a:t>is</a:t>
            </a:r>
            <a:r>
              <a:rPr lang="en-US" sz="2000" dirty="0" smtClean="0"/>
              <a:t> expected to leave the tip</a:t>
            </a:r>
            <a:r>
              <a:rPr lang="en-US" sz="2000" dirty="0" smtClean="0"/>
              <a:t>.</a:t>
            </a:r>
          </a:p>
          <a:p>
            <a:pPr marL="0" indent="0">
              <a:lnSpc>
                <a:spcPct val="110000"/>
              </a:lnSpc>
              <a:buNone/>
            </a:pPr>
            <a:endParaRPr lang="en-US" sz="1200" dirty="0" smtClean="0"/>
          </a:p>
          <a:p>
            <a:pPr marL="0" indent="0">
              <a:lnSpc>
                <a:spcPct val="110000"/>
              </a:lnSpc>
              <a:buNone/>
            </a:pPr>
            <a:r>
              <a:rPr lang="en-US" sz="2000" b="1" dirty="0" smtClean="0"/>
              <a:t>“</a:t>
            </a:r>
            <a:r>
              <a:rPr lang="en-US" sz="2000" b="1" dirty="0" smtClean="0"/>
              <a:t>The host” is the closer subject; since “host” is singular, use the singular verb “is.”</a:t>
            </a:r>
            <a:endParaRPr lang="en-US" sz="2000" b="1" dirty="0"/>
          </a:p>
        </p:txBody>
      </p:sp>
    </p:spTree>
    <p:extLst>
      <p:ext uri="{BB962C8B-B14F-4D97-AF65-F5344CB8AC3E}">
        <p14:creationId xmlns:p14="http://schemas.microsoft.com/office/powerpoint/2010/main" val="3699136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800" y="342024"/>
            <a:ext cx="8277029" cy="460449"/>
          </a:xfrm>
        </p:spPr>
        <p:txBody>
          <a:bodyPr/>
          <a:lstStyle/>
          <a:p>
            <a:r>
              <a:rPr lang="en-US" sz="3600" dirty="0" smtClean="0"/>
              <a:t>Pay </a:t>
            </a:r>
            <a:r>
              <a:rPr lang="en-US" sz="3600" dirty="0" smtClean="0"/>
              <a:t>attention to indefinite pronouns.</a:t>
            </a:r>
            <a:endParaRPr lang="en-US" sz="3600" dirty="0"/>
          </a:p>
        </p:txBody>
      </p:sp>
      <p:sp>
        <p:nvSpPr>
          <p:cNvPr id="6" name="Content Placeholder 5"/>
          <p:cNvSpPr>
            <a:spLocks noGrp="1"/>
          </p:cNvSpPr>
          <p:nvPr>
            <p:ph idx="1"/>
          </p:nvPr>
        </p:nvSpPr>
        <p:spPr>
          <a:xfrm>
            <a:off x="1420036" y="2004689"/>
            <a:ext cx="6316556" cy="3035484"/>
          </a:xfrm>
          <a:noFill/>
        </p:spPr>
        <p:txBody>
          <a:bodyPr>
            <a:noAutofit/>
          </a:bodyPr>
          <a:lstStyle/>
          <a:p>
            <a:pPr marL="0" indent="0">
              <a:lnSpc>
                <a:spcPct val="110000"/>
              </a:lnSpc>
              <a:buNone/>
            </a:pPr>
            <a:r>
              <a:rPr lang="en-US" sz="2400" b="1" dirty="0" smtClean="0"/>
              <a:t>These words are a</a:t>
            </a:r>
            <a:r>
              <a:rPr lang="en-US" sz="2400" b="1" dirty="0" smtClean="0"/>
              <a:t>lways </a:t>
            </a:r>
            <a:r>
              <a:rPr lang="en-US" sz="2400" b="1" dirty="0" smtClean="0"/>
              <a:t>s</a:t>
            </a:r>
            <a:r>
              <a:rPr lang="en-US" sz="2400" b="1" dirty="0" smtClean="0"/>
              <a:t>ingular:</a:t>
            </a:r>
            <a:endParaRPr lang="en-US" sz="2400" b="1" dirty="0" smtClean="0"/>
          </a:p>
          <a:p>
            <a:pPr marL="457200" lvl="1" indent="0">
              <a:lnSpc>
                <a:spcPct val="110000"/>
              </a:lnSpc>
              <a:buNone/>
            </a:pPr>
            <a:r>
              <a:rPr lang="en-US" b="1" dirty="0"/>
              <a:t>w</a:t>
            </a:r>
            <a:r>
              <a:rPr lang="en-US" b="1" dirty="0" smtClean="0"/>
              <a:t>ords </a:t>
            </a:r>
            <a:r>
              <a:rPr lang="en-US" b="1" dirty="0" smtClean="0"/>
              <a:t>ending in -body, -one, or -thing</a:t>
            </a:r>
          </a:p>
          <a:p>
            <a:pPr marL="914400" lvl="2" indent="0">
              <a:lnSpc>
                <a:spcPct val="110000"/>
              </a:lnSpc>
              <a:buNone/>
            </a:pPr>
            <a:r>
              <a:rPr lang="en-US" sz="2400" b="1" dirty="0" smtClean="0"/>
              <a:t>(e</a:t>
            </a:r>
            <a:r>
              <a:rPr lang="en-US" sz="2400" b="1" dirty="0" smtClean="0"/>
              <a:t>.g</a:t>
            </a:r>
            <a:r>
              <a:rPr lang="en-US" sz="2400" b="1" dirty="0" smtClean="0"/>
              <a:t>. anybody, someone, </a:t>
            </a:r>
            <a:r>
              <a:rPr lang="en-US" sz="2400" b="1" dirty="0" smtClean="0"/>
              <a:t>nothing)</a:t>
            </a:r>
            <a:endParaRPr lang="en-US" sz="2400" b="1" dirty="0" smtClean="0"/>
          </a:p>
          <a:p>
            <a:pPr marL="457200" lvl="1" indent="0">
              <a:lnSpc>
                <a:spcPct val="110000"/>
              </a:lnSpc>
              <a:buNone/>
            </a:pPr>
            <a:r>
              <a:rPr lang="en-US" b="1" dirty="0"/>
              <a:t>e</a:t>
            </a:r>
            <a:r>
              <a:rPr lang="en-US" b="1" dirty="0" smtClean="0"/>
              <a:t>ither</a:t>
            </a:r>
            <a:r>
              <a:rPr lang="en-US" b="1" dirty="0" smtClean="0"/>
              <a:t>, neither, another</a:t>
            </a:r>
          </a:p>
          <a:p>
            <a:pPr marL="457200" lvl="1" indent="0">
              <a:lnSpc>
                <a:spcPct val="110000"/>
              </a:lnSpc>
              <a:buNone/>
            </a:pPr>
            <a:r>
              <a:rPr lang="en-US" b="1" dirty="0"/>
              <a:t>e</a:t>
            </a:r>
            <a:r>
              <a:rPr lang="en-US" b="1" dirty="0" smtClean="0"/>
              <a:t>ach</a:t>
            </a:r>
            <a:r>
              <a:rPr lang="en-US" b="1" dirty="0" smtClean="0"/>
              <a:t>, every, one</a:t>
            </a:r>
            <a:endParaRPr lang="en-US" b="1" dirty="0"/>
          </a:p>
          <a:p>
            <a:pPr marL="457200" lvl="1" indent="0">
              <a:lnSpc>
                <a:spcPct val="110000"/>
              </a:lnSpc>
              <a:buNone/>
            </a:pPr>
            <a:endParaRPr lang="en-US" sz="1600" dirty="0"/>
          </a:p>
        </p:txBody>
      </p:sp>
    </p:spTree>
    <p:extLst>
      <p:ext uri="{BB962C8B-B14F-4D97-AF65-F5344CB8AC3E}">
        <p14:creationId xmlns:p14="http://schemas.microsoft.com/office/powerpoint/2010/main" val="3931295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9021" y="1002506"/>
            <a:ext cx="7918585" cy="5080660"/>
          </a:xfrm>
        </p:spPr>
        <p:txBody>
          <a:bodyPr>
            <a:normAutofit fontScale="92500" lnSpcReduction="20000"/>
          </a:bodyPr>
          <a:lstStyle/>
          <a:p>
            <a:pPr marL="457200" lvl="1" indent="0">
              <a:lnSpc>
                <a:spcPct val="110000"/>
              </a:lnSpc>
              <a:buNone/>
            </a:pPr>
            <a:r>
              <a:rPr lang="en-US" u="sng" dirty="0"/>
              <a:t>Everybody</a:t>
            </a:r>
            <a:r>
              <a:rPr lang="en-US" dirty="0"/>
              <a:t> </a:t>
            </a:r>
            <a:r>
              <a:rPr lang="en-US" u="sng" dirty="0"/>
              <a:t>loves</a:t>
            </a:r>
            <a:r>
              <a:rPr lang="en-US" dirty="0"/>
              <a:t> </a:t>
            </a:r>
            <a:r>
              <a:rPr lang="en-US" dirty="0" smtClean="0"/>
              <a:t>cupcakes. </a:t>
            </a:r>
          </a:p>
          <a:p>
            <a:pPr marL="457200" lvl="1" indent="0">
              <a:lnSpc>
                <a:spcPct val="110000"/>
              </a:lnSpc>
              <a:buNone/>
            </a:pPr>
            <a:endParaRPr lang="en-US" dirty="0"/>
          </a:p>
          <a:p>
            <a:pPr marL="0" indent="0">
              <a:lnSpc>
                <a:spcPct val="110000"/>
              </a:lnSpc>
              <a:buNone/>
            </a:pPr>
            <a:r>
              <a:rPr lang="en-US" sz="2400" b="1" dirty="0"/>
              <a:t>“Everybody” is tricky because it seems plural, but it considers only one person at a time: each person loves </a:t>
            </a:r>
            <a:r>
              <a:rPr lang="en-US" sz="2400" b="1" dirty="0" smtClean="0"/>
              <a:t>cupcakes </a:t>
            </a:r>
            <a:r>
              <a:rPr lang="en-US" sz="2400" b="1" dirty="0"/>
              <a:t>individually. The people in “everybody” are not acting as a group but as a collection of single subjects</a:t>
            </a:r>
            <a:r>
              <a:rPr lang="en-US" sz="2400" b="1" dirty="0" smtClean="0"/>
              <a:t>.</a:t>
            </a:r>
          </a:p>
          <a:p>
            <a:pPr marL="0" indent="0">
              <a:lnSpc>
                <a:spcPct val="110000"/>
              </a:lnSpc>
              <a:buNone/>
            </a:pPr>
            <a:endParaRPr lang="en-US" sz="2400" b="1" dirty="0"/>
          </a:p>
          <a:p>
            <a:pPr marL="457200" lvl="1" indent="0">
              <a:lnSpc>
                <a:spcPct val="110000"/>
              </a:lnSpc>
              <a:buNone/>
            </a:pPr>
            <a:r>
              <a:rPr lang="en-US" u="sng" dirty="0"/>
              <a:t>Neither</a:t>
            </a:r>
            <a:r>
              <a:rPr lang="en-US" dirty="0"/>
              <a:t> of the teams </a:t>
            </a:r>
            <a:r>
              <a:rPr lang="en-US" u="sng" dirty="0"/>
              <a:t>has</a:t>
            </a:r>
            <a:r>
              <a:rPr lang="en-US" dirty="0"/>
              <a:t> ever won a championship game</a:t>
            </a:r>
            <a:r>
              <a:rPr lang="en-US" dirty="0" smtClean="0"/>
              <a:t>.</a:t>
            </a:r>
          </a:p>
          <a:p>
            <a:pPr marL="457200" lvl="1" indent="0">
              <a:lnSpc>
                <a:spcPct val="110000"/>
              </a:lnSpc>
              <a:buNone/>
            </a:pPr>
            <a:endParaRPr lang="en-US" dirty="0"/>
          </a:p>
          <a:p>
            <a:pPr marL="0" indent="0">
              <a:lnSpc>
                <a:spcPct val="110000"/>
              </a:lnSpc>
              <a:buNone/>
            </a:pPr>
            <a:r>
              <a:rPr lang="en-US" sz="2400" b="1" dirty="0"/>
              <a:t>The word “teams” can make the plural “have” seem like the right choice, but you need the singular “has” because you are considering “neither one” of the teams. “Neither” indicates that you are considering one at a time, not both at once, so the singular verb is appropriate.</a:t>
            </a:r>
          </a:p>
          <a:p>
            <a:endParaRPr lang="en-US" dirty="0"/>
          </a:p>
        </p:txBody>
      </p:sp>
      <p:sp>
        <p:nvSpPr>
          <p:cNvPr id="4" name="Title 1"/>
          <p:cNvSpPr txBox="1">
            <a:spLocks/>
          </p:cNvSpPr>
          <p:nvPr/>
        </p:nvSpPr>
        <p:spPr>
          <a:xfrm>
            <a:off x="439798" y="325892"/>
            <a:ext cx="8277029" cy="4604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b="1" i="0" kern="1200">
                <a:solidFill>
                  <a:srgbClr val="0069AA"/>
                </a:solidFill>
                <a:latin typeface="Arial" charset="0"/>
                <a:ea typeface="Arial" charset="0"/>
                <a:cs typeface="Arial" charset="0"/>
              </a:defRPr>
            </a:lvl1pPr>
          </a:lstStyle>
          <a:p>
            <a:r>
              <a:rPr lang="en-US" sz="3600" dirty="0" smtClean="0"/>
              <a:t>Pay attention to indefinite pronouns.</a:t>
            </a:r>
            <a:endParaRPr lang="en-US" sz="3600" dirty="0"/>
          </a:p>
        </p:txBody>
      </p:sp>
    </p:spTree>
    <p:extLst>
      <p:ext uri="{BB962C8B-B14F-4D97-AF65-F5344CB8AC3E}">
        <p14:creationId xmlns:p14="http://schemas.microsoft.com/office/powerpoint/2010/main" val="3620144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Pay attention to indefinite pronouns. </a:t>
            </a:r>
            <a:endParaRPr lang="en-US" sz="3600" dirty="0"/>
          </a:p>
        </p:txBody>
      </p:sp>
      <p:sp>
        <p:nvSpPr>
          <p:cNvPr id="6" name="Content Placeholder 5"/>
          <p:cNvSpPr>
            <a:spLocks noGrp="1"/>
          </p:cNvSpPr>
          <p:nvPr>
            <p:ph idx="1"/>
          </p:nvPr>
        </p:nvSpPr>
        <p:spPr>
          <a:xfrm>
            <a:off x="688514" y="1097603"/>
            <a:ext cx="7377261" cy="987228"/>
          </a:xfrm>
        </p:spPr>
        <p:txBody>
          <a:bodyPr>
            <a:noAutofit/>
          </a:bodyPr>
          <a:lstStyle/>
          <a:p>
            <a:pPr marL="0" indent="0">
              <a:buNone/>
            </a:pPr>
            <a:r>
              <a:rPr lang="en-US" sz="2000" b="1" dirty="0" smtClean="0"/>
              <a:t>These words are always plural:</a:t>
            </a:r>
          </a:p>
          <a:p>
            <a:pPr marL="0" indent="0">
              <a:buNone/>
            </a:pPr>
            <a:r>
              <a:rPr lang="en-US" sz="2000" b="1" dirty="0"/>
              <a:t>	</a:t>
            </a:r>
            <a:r>
              <a:rPr lang="en-US" sz="2000" b="1" dirty="0" smtClean="0"/>
              <a:t>Both</a:t>
            </a:r>
            <a:r>
              <a:rPr lang="en-US" sz="2000" b="1" dirty="0"/>
              <a:t>, many, </a:t>
            </a:r>
            <a:r>
              <a:rPr lang="en-US" sz="2000" b="1" dirty="0" smtClean="0"/>
              <a:t>several</a:t>
            </a:r>
            <a:endParaRPr lang="en-US" sz="2000" b="1" dirty="0" smtClean="0"/>
          </a:p>
        </p:txBody>
      </p:sp>
      <p:sp>
        <p:nvSpPr>
          <p:cNvPr id="4" name="Title 1"/>
          <p:cNvSpPr txBox="1">
            <a:spLocks/>
          </p:cNvSpPr>
          <p:nvPr/>
        </p:nvSpPr>
        <p:spPr>
          <a:xfrm>
            <a:off x="688514" y="2314658"/>
            <a:ext cx="7377261" cy="54982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b="1" i="0" kern="1200">
                <a:solidFill>
                  <a:srgbClr val="0069AA"/>
                </a:solidFill>
                <a:latin typeface="Arial" charset="0"/>
                <a:ea typeface="Arial" charset="0"/>
                <a:cs typeface="Arial" charset="0"/>
              </a:defRPr>
            </a:lvl1pPr>
          </a:lstStyle>
          <a:p>
            <a:r>
              <a:rPr lang="en-US" sz="2400" dirty="0" smtClean="0"/>
              <a:t>Here is an example of a plural indefinite pronoun. </a:t>
            </a:r>
            <a:endParaRPr lang="en-US" sz="2400" dirty="0"/>
          </a:p>
        </p:txBody>
      </p:sp>
      <p:sp>
        <p:nvSpPr>
          <p:cNvPr id="5" name="Content Placeholder 5"/>
          <p:cNvSpPr txBox="1">
            <a:spLocks/>
          </p:cNvSpPr>
          <p:nvPr/>
        </p:nvSpPr>
        <p:spPr>
          <a:xfrm>
            <a:off x="688514" y="3094312"/>
            <a:ext cx="7314315" cy="261885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Font typeface="Arial"/>
              <a:buNone/>
            </a:pPr>
            <a:r>
              <a:rPr lang="en-US" sz="2000" dirty="0" smtClean="0"/>
              <a:t>	</a:t>
            </a:r>
            <a:r>
              <a:rPr lang="en-US" sz="2000" u="sng" dirty="0" smtClean="0"/>
              <a:t>Several</a:t>
            </a:r>
            <a:r>
              <a:rPr lang="en-US" sz="2000" dirty="0" smtClean="0"/>
              <a:t> students </a:t>
            </a:r>
            <a:r>
              <a:rPr lang="en-US" sz="2000" u="sng" dirty="0" smtClean="0"/>
              <a:t>were</a:t>
            </a:r>
            <a:r>
              <a:rPr lang="en-US" sz="2000" dirty="0" smtClean="0"/>
              <a:t> at the game.</a:t>
            </a:r>
          </a:p>
          <a:p>
            <a:pPr marL="0" indent="0">
              <a:buFont typeface="Arial"/>
              <a:buNone/>
            </a:pPr>
            <a:endParaRPr lang="en-US" sz="2000" dirty="0" smtClean="0"/>
          </a:p>
          <a:p>
            <a:pPr marL="0" indent="0">
              <a:buFont typeface="Arial"/>
              <a:buNone/>
            </a:pPr>
            <a:r>
              <a:rPr lang="en-US" sz="2000" b="1" dirty="0" smtClean="0"/>
              <a:t>Plural indefinite pronouns are typically followed by plural nouns like “students,” so agreement with plural indefinite pronouns is not usually problematic. Here, we’re talking about several students considered as a group, so the plural “were” is appropriate.</a:t>
            </a:r>
            <a:endParaRPr lang="en-US" sz="2000" b="1" dirty="0"/>
          </a:p>
        </p:txBody>
      </p:sp>
      <p:cxnSp>
        <p:nvCxnSpPr>
          <p:cNvPr id="8" name="Straight Connector 7"/>
          <p:cNvCxnSpPr/>
          <p:nvPr/>
        </p:nvCxnSpPr>
        <p:spPr>
          <a:xfrm>
            <a:off x="493896" y="2864485"/>
            <a:ext cx="8168840" cy="0"/>
          </a:xfrm>
          <a:prstGeom prst="line">
            <a:avLst/>
          </a:prstGeom>
          <a:ln w="12700">
            <a:solidFill>
              <a:srgbClr val="00B0F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073012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867</TotalTime>
  <Words>1270</Words>
  <Application>Microsoft Office PowerPoint</Application>
  <PresentationFormat>On-screen Show (4:3)</PresentationFormat>
  <Paragraphs>202</Paragraphs>
  <Slides>20</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20</vt:i4>
      </vt:variant>
    </vt:vector>
  </HeadingPairs>
  <TitlesOfParts>
    <vt:vector size="25" baseType="lpstr">
      <vt:lpstr>Arial</vt:lpstr>
      <vt:lpstr>Wingdings</vt:lpstr>
      <vt:lpstr>Custom Design</vt:lpstr>
      <vt:lpstr>1_Custom Design</vt:lpstr>
      <vt:lpstr>Office Theme</vt:lpstr>
      <vt:lpstr>Subject-Verb Agreement</vt:lpstr>
      <vt:lpstr>Be sure subjects and verbs agree.</vt:lpstr>
      <vt:lpstr>Watch out!</vt:lpstr>
      <vt:lpstr>Deal with disruptive word groups.</vt:lpstr>
      <vt:lpstr>Look for the word “and.”</vt:lpstr>
      <vt:lpstr>Look for the words “or” and “nor.”</vt:lpstr>
      <vt:lpstr>Pay attention to indefinite pronouns.</vt:lpstr>
      <vt:lpstr>PowerPoint Presentation</vt:lpstr>
      <vt:lpstr>Pay attention to indefinite pronouns. </vt:lpstr>
      <vt:lpstr>PowerPoint Presentation</vt:lpstr>
      <vt:lpstr>Be careful with measurements.</vt:lpstr>
      <vt:lpstr>Be careful with “here” and “there.”</vt:lpstr>
      <vt:lpstr>Pay attention to collective nouns.</vt:lpstr>
      <vt:lpstr>Pay attention to collective nouns.</vt:lpstr>
      <vt:lpstr>Pay attention to collective nouns.</vt:lpstr>
      <vt:lpstr>Watch out for gerunds.</vt:lpstr>
      <vt:lpstr>Know the inclusion/exclusion rule.</vt:lpstr>
      <vt:lpstr>Be careful with “number of”</vt:lpstr>
      <vt:lpstr>Make verbs agree with borrowed nouns.</vt:lpstr>
      <vt:lpstr>You will never be an alumni!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Rustian Phelps</cp:lastModifiedBy>
  <cp:revision>72</cp:revision>
  <dcterms:created xsi:type="dcterms:W3CDTF">2016-08-03T17:54:22Z</dcterms:created>
  <dcterms:modified xsi:type="dcterms:W3CDTF">2019-07-24T20:08:00Z</dcterms:modified>
</cp:coreProperties>
</file>