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76" r:id="rId3"/>
  </p:sldMasterIdLst>
  <p:sldIdLst>
    <p:sldId id="256" r:id="rId4"/>
    <p:sldId id="258" r:id="rId5"/>
    <p:sldId id="282" r:id="rId6"/>
    <p:sldId id="283" r:id="rId7"/>
    <p:sldId id="260" r:id="rId8"/>
    <p:sldId id="261" r:id="rId9"/>
    <p:sldId id="262" r:id="rId10"/>
    <p:sldId id="284" r:id="rId11"/>
    <p:sldId id="263"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1002" autoAdjust="0"/>
  </p:normalViewPr>
  <p:slideViewPr>
    <p:cSldViewPr snapToGrid="0" snapToObjects="1">
      <p:cViewPr varScale="1">
        <p:scale>
          <a:sx n="119" d="100"/>
          <a:sy n="119" d="100"/>
        </p:scale>
        <p:origin x="13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0179" y="4231322"/>
            <a:ext cx="7717055" cy="706437"/>
          </a:xfrm>
          <a:prstGeom prst="rect">
            <a:avLst/>
          </a:prstGeom>
        </p:spPr>
        <p:txBody>
          <a:bodyPr anchor="b"/>
          <a:lstStyle>
            <a:lvl1pPr algn="ctr">
              <a:defRPr sz="4000" b="1" i="0">
                <a:solidFill>
                  <a:srgbClr val="0069AA"/>
                </a:solidFill>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1259706" y="5113204"/>
            <a:ext cx="6858000" cy="411697"/>
          </a:xfrm>
          <a:prstGeom prst="rect">
            <a:avLst/>
          </a:prstGeom>
        </p:spPr>
        <p:txBody>
          <a:bodyPr/>
          <a:lstStyle>
            <a:lvl1pPr marL="0" indent="0" algn="ctr">
              <a:buNone/>
              <a:defRPr sz="2400" b="0" i="1">
                <a:solidFill>
                  <a:srgbClr val="0069AA"/>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50004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3896" y="268872"/>
            <a:ext cx="8168840" cy="460449"/>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722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35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00475" y="457200"/>
            <a:ext cx="4629150" cy="54117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204184"/>
            <a:ext cx="2949575" cy="3664803"/>
          </a:xfrm>
        </p:spPr>
        <p:txBody>
          <a:bodyPr/>
          <a:lstStyle>
            <a:lvl1pPr marL="0" indent="0">
              <a:buNone/>
              <a:defRPr sz="1600" b="0" i="0">
                <a:latin typeface="Arial" charset="0"/>
                <a:ea typeface="Arial" charset="0"/>
                <a:cs typeface="Arial"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4355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2756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20753983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8918056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3"/>
            <a:ext cx="8168840" cy="37602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4825797"/>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93896" y="268872"/>
            <a:ext cx="8168840" cy="46264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93895" y="1002506"/>
            <a:ext cx="8168841" cy="50806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567966"/>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xStyles>
    <p:title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Parallelism</a:t>
            </a:r>
          </a:p>
        </p:txBody>
      </p:sp>
      <p:sp>
        <p:nvSpPr>
          <p:cNvPr id="3" name="Subtitle 2"/>
          <p:cNvSpPr>
            <a:spLocks noGrp="1"/>
          </p:cNvSpPr>
          <p:nvPr>
            <p:ph type="subTitle" idx="1"/>
          </p:nvPr>
        </p:nvSpPr>
        <p:spPr>
          <a:xfrm>
            <a:off x="1259706" y="5009731"/>
            <a:ext cx="6858000" cy="536827"/>
          </a:xfrm>
        </p:spPr>
        <p:txBody>
          <a:bodyPr/>
          <a:lstStyle/>
          <a:p>
            <a:r>
              <a:rPr lang="en-US" sz="2000" i="0" dirty="0"/>
              <a:t>Adapted from </a:t>
            </a:r>
            <a:r>
              <a:rPr lang="en-US" sz="2000" dirty="0"/>
              <a:t>Real Good Grammar, Too by </a:t>
            </a:r>
            <a:r>
              <a:rPr lang="en-US" sz="2000" i="0" dirty="0"/>
              <a:t>Mamie Hixon</a:t>
            </a:r>
            <a:endParaRPr lang="en-US" sz="2000" dirty="0"/>
          </a:p>
        </p:txBody>
      </p:sp>
    </p:spTree>
    <p:extLst>
      <p:ext uri="{BB962C8B-B14F-4D97-AF65-F5344CB8AC3E}">
        <p14:creationId xmlns:p14="http://schemas.microsoft.com/office/powerpoint/2010/main" val="950040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93896" y="268872"/>
            <a:ext cx="8168840"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dirty="0"/>
              <a:t>Parallelism in Outlines</a:t>
            </a:r>
          </a:p>
        </p:txBody>
      </p:sp>
      <p:sp>
        <p:nvSpPr>
          <p:cNvPr id="6" name="Text Placeholder 2"/>
          <p:cNvSpPr txBox="1">
            <a:spLocks/>
          </p:cNvSpPr>
          <p:nvPr/>
        </p:nvSpPr>
        <p:spPr>
          <a:xfrm>
            <a:off x="4756485" y="1286126"/>
            <a:ext cx="3336758" cy="441166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smtClean="0"/>
              <a:t>    Levels </a:t>
            </a:r>
            <a:r>
              <a:rPr lang="en-US" dirty="0"/>
              <a:t>of English Usage</a:t>
            </a:r>
          </a:p>
          <a:p>
            <a:pPr marL="0" indent="0">
              <a:buNone/>
            </a:pPr>
            <a:r>
              <a:rPr lang="en-US" dirty="0" smtClean="0"/>
              <a:t>I. Standard</a:t>
            </a:r>
            <a:endParaRPr lang="en-US" dirty="0"/>
          </a:p>
          <a:p>
            <a:pPr marL="0" indent="0">
              <a:buNone/>
            </a:pPr>
            <a:r>
              <a:rPr lang="en-US" dirty="0" smtClean="0"/>
              <a:t>    A. Informal </a:t>
            </a:r>
            <a:r>
              <a:rPr lang="en-US" dirty="0"/>
              <a:t>English</a:t>
            </a:r>
          </a:p>
          <a:p>
            <a:pPr marL="0" indent="0">
              <a:buNone/>
            </a:pPr>
            <a:r>
              <a:rPr lang="en-US" dirty="0" smtClean="0"/>
              <a:t>        1. Colloquialisms</a:t>
            </a:r>
            <a:endParaRPr lang="en-US" dirty="0"/>
          </a:p>
          <a:p>
            <a:pPr marL="0" indent="0">
              <a:buNone/>
            </a:pPr>
            <a:r>
              <a:rPr lang="en-US" dirty="0" smtClean="0"/>
              <a:t>        2. Slang</a:t>
            </a:r>
            <a:endParaRPr lang="en-US" dirty="0"/>
          </a:p>
          <a:p>
            <a:pPr marL="0" indent="0">
              <a:buNone/>
            </a:pPr>
            <a:r>
              <a:rPr lang="en-US" dirty="0" smtClean="0"/>
              <a:t>        3. Clichés</a:t>
            </a:r>
            <a:endParaRPr lang="en-US" dirty="0"/>
          </a:p>
          <a:p>
            <a:pPr marL="0" indent="0">
              <a:buNone/>
            </a:pPr>
            <a:r>
              <a:rPr lang="en-US" dirty="0" smtClean="0"/>
              <a:t>    B. Formal </a:t>
            </a:r>
            <a:r>
              <a:rPr lang="en-US" dirty="0"/>
              <a:t>English</a:t>
            </a:r>
          </a:p>
          <a:p>
            <a:pPr marL="0" indent="0">
              <a:buNone/>
            </a:pPr>
            <a:r>
              <a:rPr lang="en-US" dirty="0" smtClean="0"/>
              <a:t>        1. Academic </a:t>
            </a:r>
            <a:r>
              <a:rPr lang="en-US" dirty="0"/>
              <a:t>English</a:t>
            </a:r>
          </a:p>
          <a:p>
            <a:pPr marL="0" indent="0">
              <a:buNone/>
            </a:pPr>
            <a:r>
              <a:rPr lang="en-US" dirty="0" smtClean="0"/>
              <a:t>        2. Business </a:t>
            </a:r>
            <a:r>
              <a:rPr lang="en-US" dirty="0"/>
              <a:t>English</a:t>
            </a:r>
          </a:p>
          <a:p>
            <a:pPr marL="0" indent="0">
              <a:buNone/>
            </a:pPr>
            <a:r>
              <a:rPr lang="en-US" dirty="0" smtClean="0"/>
              <a:t>II. Nonstandard </a:t>
            </a:r>
            <a:r>
              <a:rPr lang="en-US" dirty="0"/>
              <a:t>English</a:t>
            </a:r>
          </a:p>
          <a:p>
            <a:pPr marL="0" indent="0">
              <a:buNone/>
            </a:pPr>
            <a:r>
              <a:rPr lang="en-US" dirty="0" smtClean="0"/>
              <a:t>    A. Dialect</a:t>
            </a:r>
            <a:endParaRPr lang="en-US" dirty="0"/>
          </a:p>
          <a:p>
            <a:pPr marL="0" indent="0">
              <a:buNone/>
            </a:pPr>
            <a:r>
              <a:rPr lang="en-US" dirty="0" smtClean="0"/>
              <a:t>    B. Misspoken </a:t>
            </a:r>
            <a:r>
              <a:rPr lang="en-US" dirty="0"/>
              <a:t>forms</a:t>
            </a:r>
          </a:p>
          <a:p>
            <a:pPr marL="0" indent="0">
              <a:buNone/>
            </a:pPr>
            <a:r>
              <a:rPr lang="en-US" dirty="0" smtClean="0"/>
              <a:t>    C. “</a:t>
            </a:r>
            <a:r>
              <a:rPr lang="en-US" dirty="0"/>
              <a:t>Bad” English</a:t>
            </a:r>
          </a:p>
          <a:p>
            <a:pPr>
              <a:buFont typeface="Wingdings" panose="05000000000000000000" pitchFamily="2" charset="2"/>
              <a:buNone/>
            </a:pPr>
            <a:endParaRPr lang="en-US" altLang="en-US" sz="2400" dirty="0">
              <a:ea typeface="ＭＳ Ｐゴシック" panose="020B0600070205080204" pitchFamily="34" charset="-128"/>
            </a:endParaRPr>
          </a:p>
          <a:p>
            <a:pPr>
              <a:buFont typeface="Wingdings" panose="05000000000000000000" pitchFamily="2" charset="2"/>
              <a:buNone/>
            </a:pPr>
            <a:endParaRPr lang="en-US" altLang="en-US" sz="2400"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
        <p:nvSpPr>
          <p:cNvPr id="8" name="Text Placeholder 2"/>
          <p:cNvSpPr txBox="1">
            <a:spLocks/>
          </p:cNvSpPr>
          <p:nvPr/>
        </p:nvSpPr>
        <p:spPr>
          <a:xfrm>
            <a:off x="890338" y="1286126"/>
            <a:ext cx="3336758" cy="318160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altLang="en-US" sz="2400" b="1" dirty="0" smtClean="0">
                <a:ea typeface="ＭＳ Ｐゴシック" panose="020B0600070205080204" pitchFamily="34" charset="-128"/>
              </a:rPr>
              <a:t>Parallelism is also vital for outlines and tables of contents. If one entry is a noun or noun phrase, take care that every entry is a noun or noun phrase. You may also use Proper nouns, verbs or verb phrases, independent clauses – anything you want, really, but all entries must take the same form. </a:t>
            </a:r>
            <a:endParaRPr lang="en-US" altLang="en-US" sz="2400" b="1" dirty="0">
              <a:ea typeface="ＭＳ Ｐゴシック" panose="020B0600070205080204" pitchFamily="34" charset="-128"/>
            </a:endParaRPr>
          </a:p>
          <a:p>
            <a:pPr>
              <a:buFont typeface="Wingdings" panose="05000000000000000000" pitchFamily="2" charset="2"/>
              <a:buNone/>
            </a:pPr>
            <a:endParaRPr lang="en-US" altLang="en-US" sz="2400"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74321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Parallelism</a:t>
            </a:r>
          </a:p>
        </p:txBody>
      </p:sp>
      <p:sp>
        <p:nvSpPr>
          <p:cNvPr id="5" name="Content Placeholder 2">
            <a:extLst>
              <a:ext uri="{FF2B5EF4-FFF2-40B4-BE49-F238E27FC236}">
                <a16:creationId xmlns:a16="http://schemas.microsoft.com/office/drawing/2014/main" id="{7B140495-1184-48AC-9757-E5F48EDD1D26}"/>
              </a:ext>
            </a:extLst>
          </p:cNvPr>
          <p:cNvSpPr txBox="1">
            <a:spLocks/>
          </p:cNvSpPr>
          <p:nvPr/>
        </p:nvSpPr>
        <p:spPr>
          <a:xfrm>
            <a:off x="762072" y="1127791"/>
            <a:ext cx="7632488" cy="46634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000" b="1" dirty="0" smtClean="0"/>
              <a:t>Parallelism simply means that everything is </a:t>
            </a:r>
            <a:r>
              <a:rPr lang="en-US" sz="2000" b="1" dirty="0"/>
              <a:t>the same. </a:t>
            </a:r>
            <a:r>
              <a:rPr lang="en-US" sz="2000" b="1" dirty="0" smtClean="0"/>
              <a:t>To ensure parallelism in your writing, locate all the </a:t>
            </a:r>
            <a:r>
              <a:rPr lang="en-US" sz="2000" b="1" dirty="0"/>
              <a:t>items in a list; then make them match</a:t>
            </a:r>
            <a:r>
              <a:rPr lang="en-US" sz="2000" b="1" dirty="0" smtClean="0"/>
              <a:t>.</a:t>
            </a:r>
            <a:r>
              <a:rPr lang="en-US" altLang="en-US" sz="2000" b="1" dirty="0">
                <a:ea typeface="ＭＳ Ｐゴシック" panose="020B0600070205080204" pitchFamily="34" charset="-128"/>
              </a:rPr>
              <a:t> </a:t>
            </a:r>
            <a:endParaRPr lang="en-US" altLang="en-US" sz="2000" b="1" dirty="0" smtClean="0">
              <a:ea typeface="ＭＳ Ｐゴシック" panose="020B0600070205080204" pitchFamily="34" charset="-128"/>
            </a:endParaRPr>
          </a:p>
          <a:p>
            <a:pPr marL="0" indent="0">
              <a:buNone/>
            </a:pPr>
            <a:endParaRPr lang="en-US" altLang="en-US" sz="1000" dirty="0" smtClean="0">
              <a:ea typeface="ＭＳ Ｐゴシック" panose="020B0600070205080204" pitchFamily="34" charset="-128"/>
            </a:endParaRPr>
          </a:p>
          <a:p>
            <a:pPr marL="0" indent="0">
              <a:buNone/>
            </a:pPr>
            <a:r>
              <a:rPr lang="en-US" altLang="en-US" sz="2000" dirty="0" smtClean="0">
                <a:ea typeface="ＭＳ Ｐゴシック" panose="020B0600070205080204" pitchFamily="34" charset="-128"/>
              </a:rPr>
              <a:t>	This </a:t>
            </a:r>
            <a:r>
              <a:rPr lang="en-US" altLang="en-US" sz="2000" dirty="0">
                <a:ea typeface="ＭＳ Ｐゴシック" panose="020B0600070205080204" pitchFamily="34" charset="-128"/>
              </a:rPr>
              <a:t>proposal is profitable, timely, and it helps us</a:t>
            </a:r>
            <a:r>
              <a:rPr lang="en-US" altLang="en-US" sz="2000" dirty="0" smtClean="0">
                <a:ea typeface="ＭＳ Ｐゴシック" panose="020B0600070205080204" pitchFamily="34" charset="-128"/>
              </a:rPr>
              <a:t>.</a:t>
            </a:r>
          </a:p>
          <a:p>
            <a:pPr marL="0" indent="0">
              <a:buNone/>
            </a:pPr>
            <a:endParaRPr lang="en-US" altLang="en-US" sz="1000" dirty="0" smtClean="0">
              <a:ea typeface="ＭＳ Ｐゴシック" panose="020B0600070205080204" pitchFamily="34" charset="-128"/>
            </a:endParaRPr>
          </a:p>
          <a:p>
            <a:pPr marL="0" indent="0">
              <a:buNone/>
            </a:pPr>
            <a:r>
              <a:rPr lang="en-US" altLang="en-US" sz="2000" b="1" dirty="0" smtClean="0">
                <a:ea typeface="ＭＳ Ｐゴシック" panose="020B0600070205080204" pitchFamily="34" charset="-128"/>
              </a:rPr>
              <a:t>The sentence above has a parallelism problem. “Profitable” and “timely” are adjectives describing the noun “proposal,” but “it helps us” is a clause. </a:t>
            </a:r>
          </a:p>
          <a:p>
            <a:pPr marL="0" indent="0">
              <a:buNone/>
            </a:pPr>
            <a:endParaRPr lang="en-US" altLang="en-US" sz="1000" dirty="0" smtClean="0">
              <a:ea typeface="ＭＳ Ｐゴシック" panose="020B0600070205080204" pitchFamily="34" charset="-128"/>
            </a:endParaRPr>
          </a:p>
          <a:p>
            <a:pPr marL="0" indent="0">
              <a:buNone/>
            </a:pPr>
            <a:r>
              <a:rPr lang="en-US" altLang="en-US" sz="2000" dirty="0" smtClean="0">
                <a:ea typeface="ＭＳ Ｐゴシック" panose="020B0600070205080204" pitchFamily="34" charset="-128"/>
              </a:rPr>
              <a:t>	This </a:t>
            </a:r>
            <a:r>
              <a:rPr lang="en-US" altLang="en-US" sz="2000" dirty="0">
                <a:ea typeface="ＭＳ Ｐゴシック" panose="020B0600070205080204" pitchFamily="34" charset="-128"/>
              </a:rPr>
              <a:t>proposal is </a:t>
            </a:r>
            <a:r>
              <a:rPr lang="en-US" altLang="en-US" sz="2000" u="sng" dirty="0">
                <a:ea typeface="ＭＳ Ｐゴシック" panose="020B0600070205080204" pitchFamily="34" charset="-128"/>
              </a:rPr>
              <a:t>profitable</a:t>
            </a:r>
            <a:r>
              <a:rPr lang="en-US" altLang="en-US" sz="2000" dirty="0">
                <a:ea typeface="ＭＳ Ｐゴシック" panose="020B0600070205080204" pitchFamily="34" charset="-128"/>
              </a:rPr>
              <a:t>, </a:t>
            </a:r>
            <a:r>
              <a:rPr lang="en-US" altLang="en-US" sz="2000" u="sng" dirty="0">
                <a:ea typeface="ＭＳ Ｐゴシック" panose="020B0600070205080204" pitchFamily="34" charset="-128"/>
              </a:rPr>
              <a:t>timely</a:t>
            </a:r>
            <a:r>
              <a:rPr lang="en-US" altLang="en-US" sz="2000" dirty="0">
                <a:ea typeface="ＭＳ Ｐゴシック" panose="020B0600070205080204" pitchFamily="34" charset="-128"/>
              </a:rPr>
              <a:t>, and </a:t>
            </a:r>
            <a:r>
              <a:rPr lang="en-US" altLang="en-US" sz="2000" u="sng" dirty="0">
                <a:ea typeface="ＭＳ Ｐゴシック" panose="020B0600070205080204" pitchFamily="34" charset="-128"/>
              </a:rPr>
              <a:t>helpful</a:t>
            </a:r>
            <a:r>
              <a:rPr lang="en-US" altLang="en-US" sz="2000" dirty="0" smtClean="0">
                <a:ea typeface="ＭＳ Ｐゴシック" panose="020B0600070205080204" pitchFamily="34" charset="-128"/>
              </a:rPr>
              <a:t>.</a:t>
            </a:r>
          </a:p>
          <a:p>
            <a:pPr marL="0" indent="0">
              <a:buNone/>
            </a:pPr>
            <a:endParaRPr lang="en-US" altLang="en-US" sz="1000" dirty="0" smtClean="0">
              <a:ea typeface="ＭＳ Ｐゴシック" panose="020B0600070205080204" pitchFamily="34" charset="-128"/>
            </a:endParaRPr>
          </a:p>
          <a:p>
            <a:pPr marL="0" indent="0">
              <a:buNone/>
            </a:pPr>
            <a:r>
              <a:rPr lang="en-US" sz="2000" b="1" dirty="0" smtClean="0">
                <a:ea typeface="ＭＳ Ｐゴシック" panose="020B0600070205080204" pitchFamily="34" charset="-128"/>
              </a:rPr>
              <a:t>In the revised sentence, </a:t>
            </a:r>
            <a:r>
              <a:rPr lang="en-US" altLang="en-US" sz="2000" b="1" dirty="0" smtClean="0">
                <a:ea typeface="ＭＳ Ｐゴシック" panose="020B0600070205080204" pitchFamily="34" charset="-128"/>
              </a:rPr>
              <a:t>“profitable,” </a:t>
            </a:r>
            <a:r>
              <a:rPr lang="en-US" altLang="en-US" sz="2000" b="1" dirty="0">
                <a:ea typeface="ＭＳ Ｐゴシック" panose="020B0600070205080204" pitchFamily="34" charset="-128"/>
              </a:rPr>
              <a:t>“</a:t>
            </a:r>
            <a:r>
              <a:rPr lang="en-US" altLang="en-US" sz="2000" b="1" dirty="0" smtClean="0">
                <a:ea typeface="ＭＳ Ｐゴシック" panose="020B0600070205080204" pitchFamily="34" charset="-128"/>
              </a:rPr>
              <a:t>timely,” and “helpful” are all adjectives describing the same noun. </a:t>
            </a:r>
            <a:endParaRPr lang="en-US" sz="2000" b="1" dirty="0">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172319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93896" y="268872"/>
            <a:ext cx="8168840"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dirty="0"/>
              <a:t>Parallelism with Phrases</a:t>
            </a:r>
          </a:p>
        </p:txBody>
      </p:sp>
      <p:sp>
        <p:nvSpPr>
          <p:cNvPr id="6" name="Rectangle 3"/>
          <p:cNvSpPr txBox="1">
            <a:spLocks noChangeArrowheads="1"/>
          </p:cNvSpPr>
          <p:nvPr/>
        </p:nvSpPr>
        <p:spPr>
          <a:xfrm>
            <a:off x="627291" y="1066352"/>
            <a:ext cx="7632388" cy="49947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altLang="en-US" sz="2000" b="1" dirty="0" smtClean="0"/>
              <a:t>Parallelism is important </a:t>
            </a:r>
            <a:r>
              <a:rPr lang="en-US" altLang="en-US" sz="2000" b="1" dirty="0" smtClean="0"/>
              <a:t>wherever we have items in a series, whether those items are words, phrases, or clauses. </a:t>
            </a:r>
          </a:p>
          <a:p>
            <a:pPr marL="0" indent="0">
              <a:buNone/>
            </a:pPr>
            <a:endParaRPr lang="en-US" altLang="en-US" sz="1000" b="1" dirty="0" smtClean="0"/>
          </a:p>
          <a:p>
            <a:pPr marL="0" indent="0">
              <a:buNone/>
            </a:pPr>
            <a:r>
              <a:rPr lang="en-US" altLang="en-US" sz="2000" dirty="0" smtClean="0">
                <a:ea typeface="ＭＳ Ｐゴシック" panose="020B0600070205080204" pitchFamily="34" charset="-128"/>
              </a:rPr>
              <a:t>	A </a:t>
            </a:r>
            <a:r>
              <a:rPr lang="en-US" altLang="en-US" sz="2000" dirty="0">
                <a:ea typeface="ＭＳ Ｐゴシック" panose="020B0600070205080204" pitchFamily="34" charset="-128"/>
              </a:rPr>
              <a:t>good attitude, being on time, and speaking effectively </a:t>
            </a:r>
            <a:r>
              <a:rPr lang="en-US" altLang="en-US" sz="2000" dirty="0" smtClean="0">
                <a:ea typeface="ＭＳ Ｐゴシック" panose="020B0600070205080204" pitchFamily="34" charset="-128"/>
              </a:rPr>
              <a:t>	are her best professional attributes.</a:t>
            </a:r>
            <a:r>
              <a:rPr lang="en-US" altLang="en-US" sz="2000" b="1" dirty="0"/>
              <a:t> </a:t>
            </a:r>
            <a:endParaRPr lang="en-US" altLang="en-US" sz="2000" b="1" dirty="0" smtClean="0"/>
          </a:p>
          <a:p>
            <a:pPr marL="0" indent="0">
              <a:buNone/>
            </a:pPr>
            <a:endParaRPr lang="en-US" altLang="en-US" sz="1000" b="1" dirty="0"/>
          </a:p>
          <a:p>
            <a:pPr marL="0" indent="0">
              <a:buNone/>
            </a:pPr>
            <a:r>
              <a:rPr lang="en-US" altLang="en-US" sz="2000" b="1" dirty="0" smtClean="0"/>
              <a:t>Here, “being on time” and “speaking effectively” are phrases that contain gerunds, –</a:t>
            </a:r>
            <a:r>
              <a:rPr lang="en-US" altLang="en-US" sz="2000" b="1" dirty="0" err="1" smtClean="0"/>
              <a:t>ing</a:t>
            </a:r>
            <a:r>
              <a:rPr lang="en-US" altLang="en-US" sz="2000" b="1" dirty="0" smtClean="0"/>
              <a:t> verbs acting as nouns. “A good attitude is part of the list of attributes, but it does not contain a gerund. </a:t>
            </a:r>
          </a:p>
          <a:p>
            <a:pPr marL="0" indent="0">
              <a:buNone/>
            </a:pPr>
            <a:endParaRPr lang="en-US" altLang="en-US" sz="1000" b="1" dirty="0" smtClean="0"/>
          </a:p>
          <a:p>
            <a:pPr marL="0" indent="0">
              <a:buNone/>
            </a:pPr>
            <a:r>
              <a:rPr lang="en-US" altLang="en-US" sz="2000" dirty="0" smtClean="0">
                <a:ea typeface="ＭＳ Ｐゴシック" panose="020B0600070205080204" pitchFamily="34" charset="-128"/>
              </a:rPr>
              <a:t>	</a:t>
            </a:r>
            <a:r>
              <a:rPr lang="en-US" altLang="en-US" sz="2000" u="sng" dirty="0" smtClean="0">
                <a:ea typeface="ＭＳ Ｐゴシック" panose="020B0600070205080204" pitchFamily="34" charset="-128"/>
              </a:rPr>
              <a:t>Having</a:t>
            </a:r>
            <a:r>
              <a:rPr lang="en-US" altLang="en-US" sz="2000" dirty="0" smtClean="0">
                <a:ea typeface="ＭＳ Ｐゴシック" panose="020B0600070205080204" pitchFamily="34" charset="-128"/>
              </a:rPr>
              <a:t> </a:t>
            </a:r>
            <a:r>
              <a:rPr lang="en-US" altLang="en-US" sz="2000" dirty="0">
                <a:ea typeface="ＭＳ Ｐゴシック" panose="020B0600070205080204" pitchFamily="34" charset="-128"/>
              </a:rPr>
              <a:t>a good attitude, </a:t>
            </a:r>
            <a:r>
              <a:rPr lang="en-US" altLang="en-US" sz="2000" u="sng" dirty="0">
                <a:ea typeface="ＭＳ Ｐゴシック" panose="020B0600070205080204" pitchFamily="34" charset="-128"/>
              </a:rPr>
              <a:t>being</a:t>
            </a:r>
            <a:r>
              <a:rPr lang="en-US" altLang="en-US" sz="2000" dirty="0">
                <a:ea typeface="ＭＳ Ｐゴシック" panose="020B0600070205080204" pitchFamily="34" charset="-128"/>
              </a:rPr>
              <a:t> on time, and </a:t>
            </a:r>
            <a:r>
              <a:rPr lang="en-US" altLang="en-US" sz="2000" u="sng" dirty="0">
                <a:ea typeface="ＭＳ Ｐゴシック" panose="020B0600070205080204" pitchFamily="34" charset="-128"/>
              </a:rPr>
              <a:t>speaking</a:t>
            </a:r>
            <a:r>
              <a:rPr lang="en-US" altLang="en-US" sz="2000" dirty="0">
                <a:ea typeface="ＭＳ Ｐゴシック" panose="020B0600070205080204" pitchFamily="34" charset="-128"/>
              </a:rPr>
              <a:t> </a:t>
            </a:r>
            <a:r>
              <a:rPr lang="en-US" altLang="en-US" sz="2000" dirty="0" smtClean="0">
                <a:ea typeface="ＭＳ Ｐゴシック" panose="020B0600070205080204" pitchFamily="34" charset="-128"/>
              </a:rPr>
              <a:t>	effectively </a:t>
            </a:r>
            <a:r>
              <a:rPr lang="en-US" altLang="en-US" sz="2000" dirty="0">
                <a:ea typeface="ＭＳ Ｐゴシック" panose="020B0600070205080204" pitchFamily="34" charset="-128"/>
              </a:rPr>
              <a:t>are </a:t>
            </a:r>
            <a:r>
              <a:rPr lang="en-US" altLang="en-US" sz="2000" dirty="0" smtClean="0">
                <a:ea typeface="ＭＳ Ｐゴシック" panose="020B0600070205080204" pitchFamily="34" charset="-128"/>
              </a:rPr>
              <a:t>her best professional attributes.</a:t>
            </a:r>
          </a:p>
          <a:p>
            <a:pPr marL="0" indent="0">
              <a:buNone/>
            </a:pPr>
            <a:endParaRPr lang="en-US" altLang="en-US" sz="1000" dirty="0">
              <a:ea typeface="ＭＳ Ｐゴシック" panose="020B0600070205080204" pitchFamily="34" charset="-128"/>
            </a:endParaRPr>
          </a:p>
          <a:p>
            <a:pPr marL="0" indent="0">
              <a:buNone/>
            </a:pPr>
            <a:r>
              <a:rPr lang="en-US" altLang="en-US" sz="2000" b="1" dirty="0" smtClean="0">
                <a:ea typeface="ＭＳ Ｐゴシック" panose="020B0600070205080204" pitchFamily="34" charset="-128"/>
              </a:rPr>
              <a:t>Giving “a good attitude” a gerund solves the problem. </a:t>
            </a:r>
          </a:p>
          <a:p>
            <a:pPr marL="0" indent="0">
              <a:buNone/>
            </a:pPr>
            <a:endParaRPr lang="en-US" altLang="en-US" sz="3200" b="1" dirty="0">
              <a:ea typeface="ＭＳ Ｐゴシック" panose="020B0600070205080204" pitchFamily="34" charset="-128"/>
            </a:endParaRPr>
          </a:p>
          <a:p>
            <a:pPr marL="0" indent="0">
              <a:buNone/>
            </a:pPr>
            <a:endParaRPr lang="en-US" altLang="en-US" sz="3200" dirty="0">
              <a:ea typeface="ＭＳ Ｐゴシック" panose="020B0600070205080204" pitchFamily="34" charset="-128"/>
            </a:endParaRPr>
          </a:p>
          <a:p>
            <a:pPr marL="0" indent="0">
              <a:buNone/>
            </a:pPr>
            <a:endParaRPr lang="en-US" altLang="en-US" sz="3200" dirty="0">
              <a:ea typeface="ＭＳ Ｐゴシック" panose="020B0600070205080204" pitchFamily="34" charset="-128"/>
            </a:endParaRPr>
          </a:p>
        </p:txBody>
      </p:sp>
      <p:sp>
        <p:nvSpPr>
          <p:cNvPr id="7" name="Rectangle 5"/>
          <p:cNvSpPr txBox="1">
            <a:spLocks noChangeArrowheads="1"/>
          </p:cNvSpPr>
          <p:nvPr/>
        </p:nvSpPr>
        <p:spPr>
          <a:xfrm>
            <a:off x="224235" y="3475491"/>
            <a:ext cx="8438501" cy="1531937"/>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ltLang="en-US" sz="3200" dirty="0">
              <a:ea typeface="ＭＳ Ｐゴシック" panose="020B0600070205080204" pitchFamily="34" charset="-128"/>
            </a:endParaRPr>
          </a:p>
        </p:txBody>
      </p:sp>
    </p:spTree>
    <p:extLst>
      <p:ext uri="{BB962C8B-B14F-4D97-AF65-F5344CB8AC3E}">
        <p14:creationId xmlns:p14="http://schemas.microsoft.com/office/powerpoint/2010/main" val="170835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93896" y="268872"/>
            <a:ext cx="8168840"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dirty="0"/>
              <a:t>Parallelism with Clauses</a:t>
            </a:r>
          </a:p>
        </p:txBody>
      </p:sp>
      <p:sp>
        <p:nvSpPr>
          <p:cNvPr id="6" name="Rectangle 3"/>
          <p:cNvSpPr txBox="1">
            <a:spLocks noChangeArrowheads="1"/>
          </p:cNvSpPr>
          <p:nvPr/>
        </p:nvSpPr>
        <p:spPr>
          <a:xfrm>
            <a:off x="898002" y="1395216"/>
            <a:ext cx="7090966" cy="41605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altLang="en-US" sz="2000" b="1" dirty="0" smtClean="0">
                <a:ea typeface="ＭＳ Ｐゴシック" panose="020B0600070205080204" pitchFamily="34" charset="-128"/>
              </a:rPr>
              <a:t>The following sentence contains three short clauses, but there is a problem with parallelism.</a:t>
            </a:r>
          </a:p>
          <a:p>
            <a:pPr marL="0" indent="0">
              <a:buNone/>
            </a:pPr>
            <a:endParaRPr lang="en-US" altLang="en-US" sz="2000" b="1" dirty="0" smtClean="0">
              <a:ea typeface="ＭＳ Ｐゴシック" panose="020B0600070205080204" pitchFamily="34" charset="-128"/>
            </a:endParaRPr>
          </a:p>
          <a:p>
            <a:pPr marL="0" indent="0">
              <a:buNone/>
            </a:pPr>
            <a:r>
              <a:rPr lang="en-US" altLang="en-US" sz="2000" b="1" dirty="0">
                <a:ea typeface="ＭＳ Ｐゴシック" panose="020B0600070205080204" pitchFamily="34" charset="-128"/>
              </a:rPr>
              <a:t>	</a:t>
            </a:r>
            <a:r>
              <a:rPr lang="en-US" altLang="en-US" sz="2000" dirty="0" smtClean="0">
                <a:ea typeface="ＭＳ Ｐゴシック" panose="020B0600070205080204" pitchFamily="34" charset="-128"/>
              </a:rPr>
              <a:t>Did </a:t>
            </a:r>
            <a:r>
              <a:rPr lang="en-US" altLang="en-US" sz="2000" dirty="0">
                <a:ea typeface="ＭＳ Ｐゴシック" panose="020B0600070205080204" pitchFamily="34" charset="-128"/>
              </a:rPr>
              <a:t>you know that you have a purpose, that you are </a:t>
            </a:r>
            <a:r>
              <a:rPr lang="en-US" altLang="en-US" sz="2000" dirty="0" smtClean="0">
                <a:ea typeface="ＭＳ Ｐゴシック" panose="020B0600070205080204" pitchFamily="34" charset="-128"/>
              </a:rPr>
              <a:t>	needed</a:t>
            </a:r>
            <a:r>
              <a:rPr lang="en-US" altLang="en-US" sz="2000" dirty="0">
                <a:ea typeface="ＭＳ Ｐゴシック" panose="020B0600070205080204" pitchFamily="34" charset="-128"/>
              </a:rPr>
              <a:t>, and we love you</a:t>
            </a:r>
            <a:r>
              <a:rPr lang="en-US" altLang="en-US" sz="2000" dirty="0" smtClean="0">
                <a:ea typeface="ＭＳ Ｐゴシック" panose="020B0600070205080204" pitchFamily="34" charset="-128"/>
              </a:rPr>
              <a:t>?</a:t>
            </a:r>
            <a:r>
              <a:rPr lang="en-US" altLang="en-US" sz="2000" b="1" dirty="0"/>
              <a:t> </a:t>
            </a:r>
            <a:endParaRPr lang="en-US" altLang="en-US" sz="2000" b="1" dirty="0" smtClean="0"/>
          </a:p>
          <a:p>
            <a:pPr marL="0" indent="0">
              <a:buNone/>
            </a:pPr>
            <a:endParaRPr lang="en-US" altLang="en-US" sz="2000" b="1" dirty="0" smtClean="0"/>
          </a:p>
          <a:p>
            <a:pPr marL="0" indent="0">
              <a:buNone/>
            </a:pPr>
            <a:r>
              <a:rPr lang="en-US" altLang="en-US" sz="2000" b="1" dirty="0" smtClean="0"/>
              <a:t>To make the three clauses parallel, we have to add “that” to “we love you” and switch the pronouns so that “you” is in the same position in each clause. </a:t>
            </a:r>
          </a:p>
          <a:p>
            <a:pPr marL="0" indent="0">
              <a:buNone/>
            </a:pPr>
            <a:endParaRPr lang="en-US" altLang="en-US" sz="2000" b="1" dirty="0"/>
          </a:p>
          <a:p>
            <a:pPr marL="0" indent="0">
              <a:buNone/>
            </a:pPr>
            <a:r>
              <a:rPr lang="en-US" altLang="en-US" sz="2000" dirty="0" smtClean="0">
                <a:ea typeface="ＭＳ Ｐゴシック" panose="020B0600070205080204" pitchFamily="34" charset="-128"/>
              </a:rPr>
              <a:t>	Did </a:t>
            </a:r>
            <a:r>
              <a:rPr lang="en-US" altLang="en-US" sz="2000" dirty="0">
                <a:ea typeface="ＭＳ Ｐゴシック" panose="020B0600070205080204" pitchFamily="34" charset="-128"/>
              </a:rPr>
              <a:t>you know </a:t>
            </a:r>
            <a:r>
              <a:rPr lang="en-US" altLang="en-US" sz="2000" u="sng" dirty="0">
                <a:ea typeface="ＭＳ Ｐゴシック" panose="020B0600070205080204" pitchFamily="34" charset="-128"/>
              </a:rPr>
              <a:t>that you</a:t>
            </a:r>
            <a:r>
              <a:rPr lang="en-US" altLang="en-US" sz="2000" dirty="0">
                <a:ea typeface="ＭＳ Ｐゴシック" panose="020B0600070205080204" pitchFamily="34" charset="-128"/>
              </a:rPr>
              <a:t> have a purpose, </a:t>
            </a:r>
            <a:r>
              <a:rPr lang="en-US" altLang="en-US" sz="2000" u="sng" dirty="0">
                <a:ea typeface="ＭＳ Ｐゴシック" panose="020B0600070205080204" pitchFamily="34" charset="-128"/>
              </a:rPr>
              <a:t>that you</a:t>
            </a:r>
            <a:r>
              <a:rPr lang="en-US" altLang="en-US" sz="2000" dirty="0">
                <a:ea typeface="ＭＳ Ｐゴシック" panose="020B0600070205080204" pitchFamily="34" charset="-128"/>
              </a:rPr>
              <a:t> are </a:t>
            </a:r>
            <a:r>
              <a:rPr lang="en-US" altLang="en-US" sz="2000" dirty="0" smtClean="0">
                <a:ea typeface="ＭＳ Ｐゴシック" panose="020B0600070205080204" pitchFamily="34" charset="-128"/>
              </a:rPr>
              <a:t>	needed</a:t>
            </a:r>
            <a:r>
              <a:rPr lang="en-US" altLang="en-US" sz="2000" dirty="0">
                <a:ea typeface="ＭＳ Ｐゴシック" panose="020B0600070205080204" pitchFamily="34" charset="-128"/>
              </a:rPr>
              <a:t>, and </a:t>
            </a:r>
            <a:r>
              <a:rPr lang="en-US" altLang="en-US" sz="2000" u="sng" dirty="0">
                <a:ea typeface="ＭＳ Ｐゴシック" panose="020B0600070205080204" pitchFamily="34" charset="-128"/>
              </a:rPr>
              <a:t>that you</a:t>
            </a:r>
            <a:r>
              <a:rPr lang="en-US" altLang="en-US" sz="2000" dirty="0">
                <a:ea typeface="ＭＳ Ｐゴシック" panose="020B0600070205080204" pitchFamily="34" charset="-128"/>
              </a:rPr>
              <a:t> are loved?</a:t>
            </a:r>
          </a:p>
          <a:p>
            <a:pPr marL="0" indent="0">
              <a:buNone/>
            </a:pPr>
            <a:endParaRPr lang="en-US" altLang="en-US" sz="3200" dirty="0">
              <a:ea typeface="ＭＳ Ｐゴシック" panose="020B0600070205080204" pitchFamily="34" charset="-128"/>
            </a:endParaRPr>
          </a:p>
        </p:txBody>
      </p:sp>
      <p:sp>
        <p:nvSpPr>
          <p:cNvPr id="7" name="Rectangle 5"/>
          <p:cNvSpPr txBox="1">
            <a:spLocks noChangeArrowheads="1"/>
          </p:cNvSpPr>
          <p:nvPr/>
        </p:nvSpPr>
        <p:spPr>
          <a:xfrm>
            <a:off x="224235" y="3475491"/>
            <a:ext cx="8438501" cy="1531937"/>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altLang="en-US" sz="3200" dirty="0">
              <a:ea typeface="ＭＳ Ｐゴシック" panose="020B0600070205080204" pitchFamily="34" charset="-128"/>
            </a:endParaRPr>
          </a:p>
        </p:txBody>
      </p:sp>
    </p:spTree>
    <p:extLst>
      <p:ext uri="{BB962C8B-B14F-4D97-AF65-F5344CB8AC3E}">
        <p14:creationId xmlns:p14="http://schemas.microsoft.com/office/powerpoint/2010/main" val="328743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93896" y="268872"/>
            <a:ext cx="8168840"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3600" dirty="0" smtClean="0"/>
              <a:t>Parallelism with Conjunctions</a:t>
            </a:r>
            <a:endParaRPr lang="en-US" sz="3600" dirty="0"/>
          </a:p>
        </p:txBody>
      </p:sp>
      <p:sp>
        <p:nvSpPr>
          <p:cNvPr id="6" name="Content Placeholder 3"/>
          <p:cNvSpPr>
            <a:spLocks noGrp="1"/>
          </p:cNvSpPr>
          <p:nvPr>
            <p:ph sz="half" idx="4294967295"/>
          </p:nvPr>
        </p:nvSpPr>
        <p:spPr>
          <a:xfrm>
            <a:off x="841100" y="1219525"/>
            <a:ext cx="7474431" cy="4451359"/>
          </a:xfrm>
          <a:prstGeom prst="rect">
            <a:avLst/>
          </a:prstGeom>
        </p:spPr>
        <p:txBody>
          <a:bodyPr>
            <a:noAutofit/>
          </a:bodyPr>
          <a:lstStyle/>
          <a:p>
            <a:pPr marL="0" indent="0">
              <a:buNone/>
            </a:pPr>
            <a:r>
              <a:rPr lang="en-US" sz="2000" b="1" dirty="0" smtClean="0"/>
              <a:t>Conjunctions are words like “for,” “and,” “nor,” “but,” “or,” “yet” and “so” that connect words, phrases, and clauses. Wherever you see a conjunction, check to be sure the items on each side of the conjunction are parallel.  </a:t>
            </a:r>
          </a:p>
          <a:p>
            <a:pPr marL="0" indent="0">
              <a:buNone/>
            </a:pPr>
            <a:endParaRPr lang="en-US" sz="1000" b="1" dirty="0" smtClean="0"/>
          </a:p>
          <a:p>
            <a:pPr marL="0" indent="0">
              <a:buNone/>
            </a:pPr>
            <a:r>
              <a:rPr lang="en-US" sz="2000" dirty="0" smtClean="0"/>
              <a:t>	James Baldwin </a:t>
            </a:r>
            <a:r>
              <a:rPr lang="en-US" sz="2000" dirty="0"/>
              <a:t>was black, gay, </a:t>
            </a:r>
            <a:r>
              <a:rPr lang="en-US" sz="2000" u="sng" dirty="0"/>
              <a:t>and</a:t>
            </a:r>
            <a:r>
              <a:rPr lang="en-US" sz="2000" dirty="0"/>
              <a:t> grew up in </a:t>
            </a:r>
            <a:r>
              <a:rPr lang="en-US" sz="2000" dirty="0" smtClean="0"/>
              <a:t>poverty.</a:t>
            </a:r>
          </a:p>
          <a:p>
            <a:pPr marL="0" indent="0">
              <a:buNone/>
            </a:pPr>
            <a:endParaRPr lang="en-US" sz="1000" dirty="0" smtClean="0"/>
          </a:p>
          <a:p>
            <a:pPr marL="0" indent="0">
              <a:buNone/>
            </a:pPr>
            <a:r>
              <a:rPr lang="en-US" sz="2000" b="1" dirty="0" smtClean="0"/>
              <a:t>The word “and” signals that a list is present. However, the list in the sentence above is not parallel. “Black” and “gay” are adjectives that describe James Baldwin, but “grew up in poverty” is not an adjective. We’ll revise the sentence by changing “grew up in poverty” to an adjective. </a:t>
            </a:r>
          </a:p>
          <a:p>
            <a:pPr marL="0" indent="0">
              <a:buNone/>
            </a:pPr>
            <a:endParaRPr lang="en-US" sz="1000" dirty="0" smtClean="0"/>
          </a:p>
          <a:p>
            <a:pPr marL="0" indent="0">
              <a:buNone/>
            </a:pPr>
            <a:r>
              <a:rPr lang="en-US" sz="2000" dirty="0" smtClean="0"/>
              <a:t>	James Baldwin </a:t>
            </a:r>
            <a:r>
              <a:rPr lang="en-US" sz="2000" dirty="0"/>
              <a:t>was </a:t>
            </a:r>
            <a:r>
              <a:rPr lang="en-US" sz="2000" u="sng" dirty="0"/>
              <a:t>black</a:t>
            </a:r>
            <a:r>
              <a:rPr lang="en-US" sz="2000" dirty="0"/>
              <a:t>, </a:t>
            </a:r>
            <a:r>
              <a:rPr lang="en-US" sz="2000" u="sng" dirty="0"/>
              <a:t>gay</a:t>
            </a:r>
            <a:r>
              <a:rPr lang="en-US" sz="2000" dirty="0"/>
              <a:t>, and </a:t>
            </a:r>
            <a:r>
              <a:rPr lang="en-US" sz="2000" u="sng" dirty="0" smtClean="0"/>
              <a:t>poor</a:t>
            </a:r>
            <a:r>
              <a:rPr lang="en-US" sz="2000" dirty="0" smtClean="0"/>
              <a:t>.</a:t>
            </a: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86798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93896" y="365124"/>
            <a:ext cx="8168840"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2800" dirty="0" smtClean="0"/>
              <a:t>Parallelism with Correlative Conjunctions</a:t>
            </a:r>
            <a:endParaRPr lang="en-US" sz="2800" dirty="0"/>
          </a:p>
        </p:txBody>
      </p:sp>
      <p:sp>
        <p:nvSpPr>
          <p:cNvPr id="6" name="Content Placeholder 2"/>
          <p:cNvSpPr>
            <a:spLocks noGrp="1"/>
          </p:cNvSpPr>
          <p:nvPr>
            <p:ph idx="1"/>
          </p:nvPr>
        </p:nvSpPr>
        <p:spPr>
          <a:xfrm>
            <a:off x="875747" y="1524000"/>
            <a:ext cx="7405137" cy="4160634"/>
          </a:xfrm>
          <a:noFill/>
          <a:ln w="76200" cmpd="sng">
            <a:noFill/>
          </a:ln>
        </p:spPr>
        <p:style>
          <a:lnRef idx="1">
            <a:schemeClr val="accent1"/>
          </a:lnRef>
          <a:fillRef idx="3">
            <a:schemeClr val="accent1"/>
          </a:fillRef>
          <a:effectRef idx="2">
            <a:schemeClr val="accent1"/>
          </a:effectRef>
          <a:fontRef idx="minor">
            <a:schemeClr val="lt1"/>
          </a:fontRef>
        </p:style>
        <p:txBody>
          <a:bodyPr>
            <a:noAutofit/>
          </a:bodyPr>
          <a:lstStyle/>
          <a:p>
            <a:pPr marL="0" indent="0">
              <a:buNone/>
            </a:pPr>
            <a:r>
              <a:rPr lang="en-US" sz="2400" b="1" dirty="0" smtClean="0">
                <a:solidFill>
                  <a:schemeClr val="tx1"/>
                </a:solidFill>
                <a:latin typeface="Arial" charset="0"/>
                <a:ea typeface="Arial" charset="0"/>
                <a:cs typeface="Arial" charset="0"/>
              </a:rPr>
              <a:t>Correlative conjunctions are two-part connectors. If </a:t>
            </a:r>
            <a:r>
              <a:rPr lang="en-US" sz="2400" b="1" dirty="0">
                <a:solidFill>
                  <a:schemeClr val="tx1"/>
                </a:solidFill>
                <a:latin typeface="Arial" charset="0"/>
                <a:ea typeface="Arial" charset="0"/>
                <a:cs typeface="Arial" charset="0"/>
              </a:rPr>
              <a:t>you have </a:t>
            </a:r>
            <a:r>
              <a:rPr lang="en-US" sz="2400" b="1" dirty="0" smtClean="0">
                <a:solidFill>
                  <a:schemeClr val="tx1"/>
                </a:solidFill>
                <a:latin typeface="Arial" charset="0"/>
                <a:ea typeface="Arial" charset="0"/>
                <a:cs typeface="Arial" charset="0"/>
              </a:rPr>
              <a:t>one half of a correlative conjunction, </a:t>
            </a:r>
            <a:r>
              <a:rPr lang="en-US" sz="2400" b="1" dirty="0">
                <a:solidFill>
                  <a:schemeClr val="tx1"/>
                </a:solidFill>
                <a:latin typeface="Arial" charset="0"/>
                <a:ea typeface="Arial" charset="0"/>
                <a:cs typeface="Arial" charset="0"/>
              </a:rPr>
              <a:t>you have to have the other</a:t>
            </a:r>
            <a:r>
              <a:rPr lang="en-US" sz="2400" b="1" dirty="0" smtClean="0">
                <a:solidFill>
                  <a:schemeClr val="tx1"/>
                </a:solidFill>
                <a:latin typeface="Arial" charset="0"/>
                <a:ea typeface="Arial" charset="0"/>
                <a:cs typeface="Arial" charset="0"/>
              </a:rPr>
              <a:t>.</a:t>
            </a:r>
          </a:p>
          <a:p>
            <a:pPr marL="0" indent="0">
              <a:buNone/>
            </a:pPr>
            <a:endParaRPr lang="en-US" sz="2400" b="1" dirty="0">
              <a:solidFill>
                <a:schemeClr val="tx1"/>
              </a:solidFill>
              <a:latin typeface="Arial" charset="0"/>
              <a:ea typeface="Arial" charset="0"/>
              <a:cs typeface="Arial" charset="0"/>
            </a:endParaRPr>
          </a:p>
          <a:p>
            <a:pPr marL="0" indent="0" algn="ctr">
              <a:buNone/>
            </a:pPr>
            <a:r>
              <a:rPr lang="en-US" sz="2400" dirty="0" smtClean="0">
                <a:solidFill>
                  <a:schemeClr val="bg2">
                    <a:lumMod val="25000"/>
                  </a:schemeClr>
                </a:solidFill>
              </a:rPr>
              <a:t>either </a:t>
            </a:r>
            <a:r>
              <a:rPr lang="en-US" sz="2400" dirty="0">
                <a:solidFill>
                  <a:schemeClr val="bg2">
                    <a:lumMod val="25000"/>
                  </a:schemeClr>
                </a:solidFill>
              </a:rPr>
              <a:t>. . . or</a:t>
            </a:r>
          </a:p>
          <a:p>
            <a:pPr marL="0" indent="0" algn="ctr">
              <a:buNone/>
            </a:pPr>
            <a:r>
              <a:rPr lang="en-US" sz="2400" dirty="0">
                <a:solidFill>
                  <a:schemeClr val="bg2">
                    <a:lumMod val="25000"/>
                  </a:schemeClr>
                </a:solidFill>
              </a:rPr>
              <a:t>neither . . . nor</a:t>
            </a:r>
          </a:p>
          <a:p>
            <a:pPr marL="0" indent="0" algn="ctr">
              <a:buNone/>
            </a:pPr>
            <a:r>
              <a:rPr lang="en-US" sz="2400" dirty="0">
                <a:solidFill>
                  <a:schemeClr val="bg2">
                    <a:lumMod val="25000"/>
                  </a:schemeClr>
                </a:solidFill>
              </a:rPr>
              <a:t>both . . . and</a:t>
            </a:r>
          </a:p>
          <a:p>
            <a:pPr marL="0" indent="0" algn="ctr">
              <a:buNone/>
            </a:pPr>
            <a:r>
              <a:rPr lang="en-US" sz="2400" dirty="0">
                <a:solidFill>
                  <a:schemeClr val="bg2">
                    <a:lumMod val="25000"/>
                  </a:schemeClr>
                </a:solidFill>
              </a:rPr>
              <a:t>whether . . . </a:t>
            </a:r>
            <a:r>
              <a:rPr lang="en-US" sz="2400" dirty="0" smtClean="0">
                <a:solidFill>
                  <a:schemeClr val="bg2">
                    <a:lumMod val="25000"/>
                  </a:schemeClr>
                </a:solidFill>
              </a:rPr>
              <a:t>or</a:t>
            </a:r>
            <a:endParaRPr lang="en-US" sz="2400" dirty="0">
              <a:solidFill>
                <a:schemeClr val="bg2">
                  <a:lumMod val="25000"/>
                </a:schemeClr>
              </a:solidFill>
            </a:endParaRPr>
          </a:p>
          <a:p>
            <a:pPr marL="0" indent="0" algn="ctr">
              <a:buNone/>
            </a:pPr>
            <a:r>
              <a:rPr lang="en-US" sz="2400" dirty="0">
                <a:solidFill>
                  <a:schemeClr val="bg2">
                    <a:lumMod val="25000"/>
                  </a:schemeClr>
                </a:solidFill>
              </a:rPr>
              <a:t>not only . . . but also </a:t>
            </a:r>
          </a:p>
          <a:p>
            <a:pPr marL="0" indent="0" algn="ctr">
              <a:buNone/>
            </a:pPr>
            <a:endParaRPr lang="en-US" sz="3200" b="1" dirty="0">
              <a:solidFill>
                <a:schemeClr val="bg2">
                  <a:lumMod val="25000"/>
                </a:schemeClr>
              </a:solidFill>
            </a:endParaRPr>
          </a:p>
        </p:txBody>
      </p:sp>
    </p:spTree>
    <p:extLst>
      <p:ext uri="{BB962C8B-B14F-4D97-AF65-F5344CB8AC3E}">
        <p14:creationId xmlns:p14="http://schemas.microsoft.com/office/powerpoint/2010/main" val="3074389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2706" y="1096447"/>
            <a:ext cx="7551220" cy="4524315"/>
          </a:xfrm>
          <a:prstGeom prst="rect">
            <a:avLst/>
          </a:prstGeom>
        </p:spPr>
        <p:txBody>
          <a:bodyPr wrap="square">
            <a:spAutoFit/>
          </a:bodyPr>
          <a:lstStyle/>
          <a:p>
            <a:pPr>
              <a:lnSpc>
                <a:spcPct val="90000"/>
              </a:lnSpc>
              <a:spcBef>
                <a:spcPct val="0"/>
              </a:spcBef>
            </a:pPr>
            <a:r>
              <a:rPr lang="en-US" altLang="en-US" sz="2000" b="1" dirty="0" smtClean="0">
                <a:ea typeface="ＭＳ Ｐゴシック" panose="020B0600070205080204" pitchFamily="34" charset="-128"/>
              </a:rPr>
              <a:t>Not only do constructions with correlative conjunctions need both parts of the conjunction, but they also need to be in a logical position in the sentence to do their work. (Did you notice the correlative conjunction in that introductory sentence? It’s “not only. . . but also.”) </a:t>
            </a:r>
          </a:p>
          <a:p>
            <a:pPr>
              <a:lnSpc>
                <a:spcPct val="90000"/>
              </a:lnSpc>
              <a:spcBef>
                <a:spcPct val="0"/>
              </a:spcBef>
            </a:pPr>
            <a:r>
              <a:rPr lang="en-US" altLang="en-US" sz="2000" dirty="0" smtClean="0">
                <a:ea typeface="ＭＳ Ｐゴシック" panose="020B0600070205080204" pitchFamily="34" charset="-128"/>
              </a:rPr>
              <a:t>	</a:t>
            </a:r>
          </a:p>
          <a:p>
            <a:pPr>
              <a:lnSpc>
                <a:spcPct val="90000"/>
              </a:lnSpc>
              <a:spcBef>
                <a:spcPct val="0"/>
              </a:spcBef>
            </a:pPr>
            <a:r>
              <a:rPr lang="en-US" altLang="en-US" sz="2000" dirty="0" smtClean="0">
                <a:ea typeface="ＭＳ Ｐゴシック" panose="020B0600070205080204" pitchFamily="34" charset="-128"/>
              </a:rPr>
              <a:t>	Ora </a:t>
            </a:r>
            <a:r>
              <a:rPr lang="en-US" altLang="en-US" sz="2000" dirty="0">
                <a:ea typeface="ＭＳ Ｐゴシック" panose="020B0600070205080204" pitchFamily="34" charset="-128"/>
              </a:rPr>
              <a:t>spent the entire trip either arguing with me or with </a:t>
            </a:r>
            <a:r>
              <a:rPr lang="en-US" altLang="en-US" sz="2000" dirty="0" smtClean="0">
                <a:ea typeface="ＭＳ Ｐゴシック" panose="020B0600070205080204" pitchFamily="34" charset="-128"/>
              </a:rPr>
              <a:t>	Virginia.</a:t>
            </a:r>
          </a:p>
          <a:p>
            <a:pPr>
              <a:lnSpc>
                <a:spcPct val="90000"/>
              </a:lnSpc>
              <a:spcBef>
                <a:spcPct val="0"/>
              </a:spcBef>
            </a:pPr>
            <a:endParaRPr lang="en-US" altLang="en-US" sz="2000" dirty="0">
              <a:ea typeface="ＭＳ Ｐゴシック" panose="020B0600070205080204" pitchFamily="34" charset="-128"/>
            </a:endParaRPr>
          </a:p>
          <a:p>
            <a:pPr>
              <a:lnSpc>
                <a:spcPct val="90000"/>
              </a:lnSpc>
              <a:spcBef>
                <a:spcPct val="0"/>
              </a:spcBef>
            </a:pPr>
            <a:r>
              <a:rPr lang="en-US" altLang="en-US" sz="2000" b="1" dirty="0" smtClean="0">
                <a:ea typeface="ＭＳ Ｐゴシック" panose="020B0600070205080204" pitchFamily="34" charset="-128"/>
              </a:rPr>
              <a:t>Ora is arguing</a:t>
            </a:r>
            <a:r>
              <a:rPr lang="en-US" altLang="en-US" sz="2000" b="1" dirty="0">
                <a:ea typeface="ＭＳ Ｐゴシック" panose="020B0600070205080204" pitchFamily="34" charset="-128"/>
              </a:rPr>
              <a:t> </a:t>
            </a:r>
            <a:r>
              <a:rPr lang="en-US" altLang="en-US" sz="2000" b="1" dirty="0" smtClean="0">
                <a:ea typeface="ＭＳ Ｐゴシック" panose="020B0600070205080204" pitchFamily="34" charset="-128"/>
              </a:rPr>
              <a:t>with two people. We need “either” in a position close to “me” and “Virginia” to make a distinction between the two choices.   </a:t>
            </a:r>
            <a:endParaRPr lang="en-US" altLang="en-US" sz="2000" b="1" dirty="0">
              <a:ea typeface="ＭＳ Ｐゴシック" panose="020B0600070205080204" pitchFamily="34" charset="-128"/>
            </a:endParaRPr>
          </a:p>
          <a:p>
            <a:pPr>
              <a:lnSpc>
                <a:spcPct val="90000"/>
              </a:lnSpc>
              <a:spcBef>
                <a:spcPct val="0"/>
              </a:spcBef>
            </a:pPr>
            <a:endParaRPr lang="en-US" altLang="en-US" sz="2000" dirty="0">
              <a:latin typeface="Arial" charset="0"/>
              <a:ea typeface="Arial" charset="0"/>
              <a:cs typeface="Arial" charset="0"/>
            </a:endParaRPr>
          </a:p>
          <a:p>
            <a:pPr>
              <a:lnSpc>
                <a:spcPct val="90000"/>
              </a:lnSpc>
              <a:spcBef>
                <a:spcPct val="0"/>
              </a:spcBef>
            </a:pPr>
            <a:r>
              <a:rPr lang="en-US" altLang="en-US" sz="2000" dirty="0" smtClean="0">
                <a:ea typeface="ＭＳ Ｐゴシック" panose="020B0600070205080204" pitchFamily="34" charset="-128"/>
              </a:rPr>
              <a:t>	Ora </a:t>
            </a:r>
            <a:r>
              <a:rPr lang="en-US" altLang="en-US" sz="2000" dirty="0">
                <a:ea typeface="ＭＳ Ｐゴシック" panose="020B0600070205080204" pitchFamily="34" charset="-128"/>
              </a:rPr>
              <a:t>spent the entire trip arguing </a:t>
            </a:r>
            <a:r>
              <a:rPr lang="en-US" altLang="en-US" sz="2000" u="sng" dirty="0">
                <a:ea typeface="ＭＳ Ｐゴシック" panose="020B0600070205080204" pitchFamily="34" charset="-128"/>
              </a:rPr>
              <a:t>either</a:t>
            </a:r>
            <a:r>
              <a:rPr lang="en-US" altLang="en-US" sz="2000" dirty="0">
                <a:ea typeface="ＭＳ Ｐゴシック" panose="020B0600070205080204" pitchFamily="34" charset="-128"/>
              </a:rPr>
              <a:t> with me </a:t>
            </a:r>
            <a:r>
              <a:rPr lang="en-US" altLang="en-US" sz="2000" u="sng" dirty="0">
                <a:ea typeface="ＭＳ Ｐゴシック" panose="020B0600070205080204" pitchFamily="34" charset="-128"/>
              </a:rPr>
              <a:t>or</a:t>
            </a:r>
            <a:r>
              <a:rPr lang="en-US" altLang="en-US" sz="2000" dirty="0">
                <a:ea typeface="ＭＳ Ｐゴシック" panose="020B0600070205080204" pitchFamily="34" charset="-128"/>
              </a:rPr>
              <a:t> with </a:t>
            </a:r>
            <a:r>
              <a:rPr lang="en-US" altLang="en-US" sz="2000" dirty="0" smtClean="0">
                <a:ea typeface="ＭＳ Ｐゴシック" panose="020B0600070205080204" pitchFamily="34" charset="-128"/>
              </a:rPr>
              <a:t>	Virginia.</a:t>
            </a:r>
          </a:p>
          <a:p>
            <a:pPr>
              <a:lnSpc>
                <a:spcPct val="90000"/>
              </a:lnSpc>
              <a:spcBef>
                <a:spcPct val="0"/>
              </a:spcBef>
            </a:pPr>
            <a:endParaRPr lang="en-US" altLang="en-US" sz="2000" dirty="0">
              <a:ea typeface="ＭＳ Ｐゴシック" panose="020B0600070205080204" pitchFamily="34" charset="-128"/>
            </a:endParaRPr>
          </a:p>
          <a:p>
            <a:pPr>
              <a:lnSpc>
                <a:spcPct val="90000"/>
              </a:lnSpc>
              <a:spcBef>
                <a:spcPct val="0"/>
              </a:spcBef>
            </a:pPr>
            <a:r>
              <a:rPr lang="en-US" altLang="en-US" sz="2000" b="1" dirty="0" smtClean="0">
                <a:ea typeface="ＭＳ Ｐゴシック" panose="020B0600070205080204" pitchFamily="34" charset="-128"/>
              </a:rPr>
              <a:t>Moreover, b</a:t>
            </a:r>
            <a:r>
              <a:rPr lang="en-US" altLang="en-US" sz="2000" b="1" dirty="0" smtClean="0">
                <a:ea typeface="ＭＳ Ｐゴシック" panose="020B0600070205080204" pitchFamily="34" charset="-128"/>
              </a:rPr>
              <a:t>ecause we have “either,” we must also have “or.” </a:t>
            </a:r>
            <a:endParaRPr lang="en-US" altLang="en-US" sz="2000" b="1" dirty="0">
              <a:ea typeface="ＭＳ Ｐゴシック" panose="020B0600070205080204" pitchFamily="34" charset="-128"/>
            </a:endParaRPr>
          </a:p>
        </p:txBody>
      </p:sp>
      <p:sp>
        <p:nvSpPr>
          <p:cNvPr id="7" name="Title 1"/>
          <p:cNvSpPr txBox="1">
            <a:spLocks/>
          </p:cNvSpPr>
          <p:nvPr/>
        </p:nvSpPr>
        <p:spPr>
          <a:xfrm>
            <a:off x="493896" y="365124"/>
            <a:ext cx="8168840"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2800" dirty="0" smtClean="0"/>
              <a:t>Parallelism with Correlative Conjunctions</a:t>
            </a:r>
            <a:endParaRPr lang="en-US" sz="2800" dirty="0"/>
          </a:p>
        </p:txBody>
      </p:sp>
    </p:spTree>
    <p:extLst>
      <p:ext uri="{BB962C8B-B14F-4D97-AF65-F5344CB8AC3E}">
        <p14:creationId xmlns:p14="http://schemas.microsoft.com/office/powerpoint/2010/main" val="277192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3574" y="1644190"/>
            <a:ext cx="6889484" cy="3786063"/>
          </a:xfrm>
        </p:spPr>
        <p:txBody>
          <a:bodyPr>
            <a:normAutofit fontScale="92500" lnSpcReduction="20000"/>
          </a:bodyPr>
          <a:lstStyle/>
          <a:p>
            <a:pPr marL="0" indent="0">
              <a:buNone/>
            </a:pPr>
            <a:r>
              <a:rPr lang="en-US" altLang="en-US" sz="2000" b="1" dirty="0" smtClean="0">
                <a:ea typeface="ＭＳ Ｐゴシック" panose="020B0600070205080204" pitchFamily="34" charset="-128"/>
              </a:rPr>
              <a:t>Just for the sake of clarity, let’s draw a picture of that sentence.</a:t>
            </a:r>
            <a:r>
              <a:rPr lang="en-US" altLang="en-US" sz="2000" b="1" dirty="0">
                <a:ea typeface="ＭＳ Ｐゴシック" panose="020B0600070205080204" pitchFamily="34" charset="-128"/>
              </a:rPr>
              <a:t> </a:t>
            </a:r>
            <a:endParaRPr lang="en-US" altLang="en-US" sz="2000" b="1" dirty="0" smtClean="0">
              <a:ea typeface="ＭＳ Ｐゴシック" panose="020B0600070205080204" pitchFamily="34" charset="-128"/>
            </a:endParaRPr>
          </a:p>
          <a:p>
            <a:pPr marL="0" indent="0">
              <a:buNone/>
            </a:pPr>
            <a:endParaRPr lang="en-US" altLang="en-US" sz="2000" dirty="0">
              <a:ea typeface="ＭＳ Ｐゴシック" panose="020B0600070205080204" pitchFamily="34" charset="-128"/>
            </a:endParaRPr>
          </a:p>
          <a:p>
            <a:pPr marL="0" indent="0">
              <a:buNone/>
            </a:pPr>
            <a:r>
              <a:rPr lang="en-US" altLang="en-US" sz="2000" dirty="0" smtClean="0">
                <a:ea typeface="ＭＳ Ｐゴシック" panose="020B0600070205080204" pitchFamily="34" charset="-128"/>
              </a:rPr>
              <a:t>                                                                          with me</a:t>
            </a:r>
          </a:p>
          <a:p>
            <a:pPr marL="0" indent="0">
              <a:buNone/>
            </a:pPr>
            <a:endParaRPr lang="en-US" altLang="en-US" sz="2000" dirty="0" smtClean="0">
              <a:ea typeface="ＭＳ Ｐゴシック" panose="020B0600070205080204" pitchFamily="34" charset="-128"/>
            </a:endParaRPr>
          </a:p>
          <a:p>
            <a:pPr marL="0" indent="0">
              <a:buNone/>
            </a:pPr>
            <a:r>
              <a:rPr lang="en-US" altLang="en-US" sz="2000" dirty="0" smtClean="0">
                <a:ea typeface="ＭＳ Ｐゴシック" panose="020B0600070205080204" pitchFamily="34" charset="-128"/>
              </a:rPr>
              <a:t>Ora </a:t>
            </a:r>
            <a:r>
              <a:rPr lang="en-US" altLang="en-US" sz="2000" dirty="0">
                <a:ea typeface="ＭＳ Ｐゴシック" panose="020B0600070205080204" pitchFamily="34" charset="-128"/>
              </a:rPr>
              <a:t>spent the entire trip arguing </a:t>
            </a:r>
            <a:r>
              <a:rPr lang="en-US" altLang="en-US" sz="2000" u="sng" dirty="0">
                <a:ea typeface="ＭＳ Ｐゴシック" panose="020B0600070205080204" pitchFamily="34" charset="-128"/>
              </a:rPr>
              <a:t>either</a:t>
            </a:r>
            <a:r>
              <a:rPr lang="en-US" altLang="en-US" sz="2000" dirty="0">
                <a:ea typeface="ＭＳ Ｐゴシック" panose="020B0600070205080204" pitchFamily="34" charset="-128"/>
              </a:rPr>
              <a:t> </a:t>
            </a:r>
            <a:r>
              <a:rPr lang="en-US" altLang="en-US" sz="2000" dirty="0" smtClean="0">
                <a:ea typeface="ＭＳ Ｐゴシック" panose="020B0600070205080204" pitchFamily="34" charset="-128"/>
              </a:rPr>
              <a:t>                </a:t>
            </a:r>
            <a:r>
              <a:rPr lang="en-US" altLang="en-US" sz="2000" u="sng" dirty="0" smtClean="0">
                <a:ea typeface="ＭＳ Ｐゴシック" panose="020B0600070205080204" pitchFamily="34" charset="-128"/>
              </a:rPr>
              <a:t>or</a:t>
            </a:r>
            <a:endParaRPr lang="en-US" altLang="en-US" sz="2000" dirty="0" smtClean="0">
              <a:ea typeface="ＭＳ Ｐゴシック" panose="020B0600070205080204" pitchFamily="34" charset="-128"/>
            </a:endParaRPr>
          </a:p>
          <a:p>
            <a:pPr marL="0" indent="0">
              <a:buNone/>
            </a:pPr>
            <a:endParaRPr lang="en-US" altLang="en-US" sz="2000" dirty="0">
              <a:ea typeface="ＭＳ Ｐゴシック" panose="020B0600070205080204" pitchFamily="34" charset="-128"/>
            </a:endParaRPr>
          </a:p>
          <a:p>
            <a:pPr marL="0" indent="0">
              <a:buNone/>
            </a:pPr>
            <a:r>
              <a:rPr lang="en-US" altLang="en-US" sz="2000" dirty="0" smtClean="0">
                <a:ea typeface="ＭＳ Ｐゴシック" panose="020B0600070205080204" pitchFamily="34" charset="-128"/>
              </a:rPr>
              <a:t>                                                                          with </a:t>
            </a:r>
            <a:r>
              <a:rPr lang="en-US" altLang="en-US" sz="2000" dirty="0">
                <a:ea typeface="ＭＳ Ｐゴシック" panose="020B0600070205080204" pitchFamily="34" charset="-128"/>
              </a:rPr>
              <a:t>Virginia</a:t>
            </a:r>
            <a:r>
              <a:rPr lang="en-US" altLang="en-US" sz="2000" dirty="0" smtClean="0">
                <a:ea typeface="ＭＳ Ｐゴシック" panose="020B0600070205080204" pitchFamily="34" charset="-128"/>
              </a:rPr>
              <a:t>.</a:t>
            </a:r>
          </a:p>
          <a:p>
            <a:pPr marL="0" indent="0">
              <a:buNone/>
            </a:pPr>
            <a:endParaRPr lang="en-US" altLang="en-US" sz="2000" dirty="0">
              <a:ea typeface="ＭＳ Ｐゴシック" panose="020B0600070205080204" pitchFamily="34" charset="-128"/>
            </a:endParaRPr>
          </a:p>
          <a:p>
            <a:pPr marL="0" indent="0">
              <a:buNone/>
            </a:pPr>
            <a:r>
              <a:rPr lang="en-US" altLang="en-US" sz="2000" b="1" dirty="0" smtClean="0">
                <a:ea typeface="ＭＳ Ｐゴシック" panose="020B0600070205080204" pitchFamily="34" charset="-128"/>
              </a:rPr>
              <a:t>“Arguing” belongs to the core sentence “Ora spent the entire trip arguing”; the two options for </a:t>
            </a:r>
            <a:r>
              <a:rPr lang="en-US" altLang="en-US" sz="2000" b="1" dirty="0" err="1" smtClean="0">
                <a:ea typeface="ＭＳ Ｐゴシック" panose="020B0600070205080204" pitchFamily="34" charset="-128"/>
              </a:rPr>
              <a:t>Ora’s</a:t>
            </a:r>
            <a:r>
              <a:rPr lang="en-US" altLang="en-US" sz="2000" b="1" dirty="0" smtClean="0">
                <a:ea typeface="ＭＳ Ｐゴシック" panose="020B0600070205080204" pitchFamily="34" charset="-128"/>
              </a:rPr>
              <a:t> opponents don’t become distinct until we indicate the two choices with “either . . . </a:t>
            </a:r>
            <a:r>
              <a:rPr lang="en-US" altLang="en-US" sz="2000" b="1" dirty="0">
                <a:ea typeface="ＭＳ Ｐゴシック" panose="020B0600070205080204" pitchFamily="34" charset="-128"/>
              </a:rPr>
              <a:t>o</a:t>
            </a:r>
            <a:r>
              <a:rPr lang="en-US" altLang="en-US" sz="2000" b="1" dirty="0" smtClean="0">
                <a:ea typeface="ＭＳ Ｐゴシック" panose="020B0600070205080204" pitchFamily="34" charset="-128"/>
              </a:rPr>
              <a:t>r.”</a:t>
            </a:r>
            <a:endParaRPr lang="en-US" altLang="en-US" sz="2000" b="1" dirty="0">
              <a:ea typeface="ＭＳ Ｐゴシック" panose="020B0600070205080204" pitchFamily="34" charset="-128"/>
            </a:endParaRPr>
          </a:p>
          <a:p>
            <a:pPr marL="0" indent="0">
              <a:buNone/>
            </a:pPr>
            <a:endParaRPr lang="en-US" sz="2000" dirty="0"/>
          </a:p>
        </p:txBody>
      </p:sp>
      <p:sp>
        <p:nvSpPr>
          <p:cNvPr id="4" name="Title 1"/>
          <p:cNvSpPr txBox="1">
            <a:spLocks noGrp="1"/>
          </p:cNvSpPr>
          <p:nvPr>
            <p:ph type="title"/>
          </p:nvPr>
        </p:nvSpPr>
        <p:spPr>
          <a:xfrm>
            <a:off x="493896" y="357103"/>
            <a:ext cx="8168840"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2800" dirty="0" smtClean="0"/>
              <a:t>Parallelism with Correlative Conjunctions</a:t>
            </a:r>
            <a:endParaRPr lang="en-US" sz="2800" dirty="0"/>
          </a:p>
        </p:txBody>
      </p:sp>
      <p:cxnSp>
        <p:nvCxnSpPr>
          <p:cNvPr id="6" name="Straight Connector 5"/>
          <p:cNvCxnSpPr/>
          <p:nvPr/>
        </p:nvCxnSpPr>
        <p:spPr>
          <a:xfrm flipH="1">
            <a:off x="5358063" y="2699080"/>
            <a:ext cx="745958" cy="6497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5358063" y="3348788"/>
            <a:ext cx="745957" cy="589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98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759443" y="1460297"/>
            <a:ext cx="7534326" cy="4050166"/>
          </a:xfrm>
        </p:spPr>
        <p:txBody>
          <a:bodyPr>
            <a:normAutofit fontScale="85000" lnSpcReduction="10000"/>
          </a:bodyPr>
          <a:lstStyle/>
          <a:p>
            <a:pPr indent="0">
              <a:buFont typeface="Wingdings" panose="05000000000000000000" pitchFamily="2" charset="2"/>
              <a:buNone/>
            </a:pPr>
            <a:r>
              <a:rPr lang="en-US" altLang="en-US" sz="2400" b="1" dirty="0" smtClean="0">
                <a:ea typeface="ＭＳ Ｐゴシック" panose="020B0600070205080204" pitchFamily="34" charset="-128"/>
              </a:rPr>
              <a:t>Here are some more examples of parallelism with correlative conjunctions.</a:t>
            </a:r>
          </a:p>
          <a:p>
            <a:pPr indent="0">
              <a:buFont typeface="Wingdings" panose="05000000000000000000" pitchFamily="2" charset="2"/>
              <a:buNone/>
            </a:pPr>
            <a:endParaRPr lang="en-US" altLang="en-US" sz="2400" dirty="0" smtClean="0">
              <a:ea typeface="ＭＳ Ｐゴシック" panose="020B0600070205080204" pitchFamily="34" charset="-128"/>
            </a:endParaRPr>
          </a:p>
          <a:p>
            <a:pPr lvl="1" indent="0">
              <a:buFont typeface="Wingdings" panose="05000000000000000000" pitchFamily="2" charset="2"/>
              <a:buNone/>
            </a:pPr>
            <a:r>
              <a:rPr lang="en-US" altLang="en-US" u="sng" dirty="0">
                <a:ea typeface="ＭＳ Ｐゴシック" panose="020B0600070205080204" pitchFamily="34" charset="-128"/>
              </a:rPr>
              <a:t>Neither</a:t>
            </a:r>
            <a:r>
              <a:rPr lang="en-US" altLang="en-US" dirty="0">
                <a:ea typeface="ＭＳ Ｐゴシック" panose="020B0600070205080204" pitchFamily="34" charset="-128"/>
              </a:rPr>
              <a:t> snow </a:t>
            </a:r>
            <a:r>
              <a:rPr lang="en-US" altLang="en-US" u="sng" dirty="0">
                <a:ea typeface="ＭＳ Ｐゴシック" panose="020B0600070205080204" pitchFamily="34" charset="-128"/>
              </a:rPr>
              <a:t>nor</a:t>
            </a:r>
            <a:r>
              <a:rPr lang="en-US" altLang="en-US" dirty="0">
                <a:ea typeface="ＭＳ Ｐゴシック" panose="020B0600070205080204" pitchFamily="34" charset="-128"/>
              </a:rPr>
              <a:t> rain </a:t>
            </a:r>
            <a:r>
              <a:rPr lang="en-US" altLang="en-US" u="sng" dirty="0">
                <a:ea typeface="ＭＳ Ｐゴシック" panose="020B0600070205080204" pitchFamily="34" charset="-128"/>
              </a:rPr>
              <a:t>nor</a:t>
            </a:r>
            <a:r>
              <a:rPr lang="en-US" altLang="en-US" dirty="0">
                <a:ea typeface="ＭＳ Ｐゴシック" panose="020B0600070205080204" pitchFamily="34" charset="-128"/>
              </a:rPr>
              <a:t> heat </a:t>
            </a:r>
            <a:r>
              <a:rPr lang="en-US" altLang="en-US" u="sng" dirty="0">
                <a:ea typeface="ＭＳ Ｐゴシック" panose="020B0600070205080204" pitchFamily="34" charset="-128"/>
              </a:rPr>
              <a:t>nor</a:t>
            </a:r>
            <a:r>
              <a:rPr lang="en-US" altLang="en-US" dirty="0">
                <a:ea typeface="ＭＳ Ｐゴシック" panose="020B0600070205080204" pitchFamily="34" charset="-128"/>
              </a:rPr>
              <a:t> gloom of night stays these couriers from the swift completion of their appointed </a:t>
            </a:r>
            <a:r>
              <a:rPr lang="en-US" altLang="en-US" dirty="0" smtClean="0">
                <a:ea typeface="ＭＳ Ｐゴシック" panose="020B0600070205080204" pitchFamily="34" charset="-128"/>
              </a:rPr>
              <a:t>rounds (unofficial motto of the U. S. Postal Service). </a:t>
            </a:r>
          </a:p>
          <a:p>
            <a:pPr lvl="1" indent="0">
              <a:buFont typeface="Wingdings" panose="05000000000000000000" pitchFamily="2" charset="2"/>
              <a:buNone/>
            </a:pPr>
            <a:endParaRPr lang="en-US" altLang="en-US" dirty="0">
              <a:ea typeface="ＭＳ Ｐゴシック" panose="020B0600070205080204" pitchFamily="34" charset="-128"/>
            </a:endParaRPr>
          </a:p>
          <a:p>
            <a:pPr lvl="1" indent="0">
              <a:buFont typeface="Wingdings" panose="05000000000000000000" pitchFamily="2" charset="2"/>
              <a:buNone/>
            </a:pPr>
            <a:r>
              <a:rPr lang="en-US" altLang="en-US" u="sng" dirty="0" smtClean="0">
                <a:ea typeface="ＭＳ Ｐゴシック" panose="020B0600070205080204" pitchFamily="34" charset="-128"/>
              </a:rPr>
              <a:t>Both</a:t>
            </a:r>
            <a:r>
              <a:rPr lang="en-US" altLang="en-US" dirty="0" smtClean="0">
                <a:ea typeface="ＭＳ Ｐゴシック" panose="020B0600070205080204" pitchFamily="34" charset="-128"/>
              </a:rPr>
              <a:t> Jenny </a:t>
            </a:r>
            <a:r>
              <a:rPr lang="en-US" altLang="en-US" u="sng" dirty="0" smtClean="0">
                <a:ea typeface="ＭＳ Ｐゴシック" panose="020B0600070205080204" pitchFamily="34" charset="-128"/>
              </a:rPr>
              <a:t>and</a:t>
            </a:r>
            <a:r>
              <a:rPr lang="en-US" altLang="en-US" dirty="0" smtClean="0">
                <a:ea typeface="ＭＳ Ｐゴシック" panose="020B0600070205080204" pitchFamily="34" charset="-128"/>
              </a:rPr>
              <a:t> Kate work hard at their jobs.</a:t>
            </a:r>
          </a:p>
          <a:p>
            <a:pPr lvl="1" indent="0">
              <a:buFont typeface="Wingdings" panose="05000000000000000000" pitchFamily="2" charset="2"/>
              <a:buNone/>
            </a:pPr>
            <a:endParaRPr lang="en-US" altLang="en-US" dirty="0">
              <a:ea typeface="ＭＳ Ｐゴシック" panose="020B0600070205080204" pitchFamily="34" charset="-128"/>
            </a:endParaRPr>
          </a:p>
          <a:p>
            <a:pPr lvl="1" indent="0">
              <a:buFont typeface="Wingdings" panose="05000000000000000000" pitchFamily="2" charset="2"/>
              <a:buNone/>
            </a:pPr>
            <a:r>
              <a:rPr lang="en-US" altLang="en-US" u="sng" dirty="0" smtClean="0">
                <a:ea typeface="ＭＳ Ｐゴシック" panose="020B0600070205080204" pitchFamily="34" charset="-128"/>
              </a:rPr>
              <a:t>Whether</a:t>
            </a:r>
            <a:r>
              <a:rPr lang="en-US" altLang="en-US" dirty="0" smtClean="0">
                <a:ea typeface="ＭＳ Ｐゴシック" panose="020B0600070205080204" pitchFamily="34" charset="-128"/>
              </a:rPr>
              <a:t> you like succotash </a:t>
            </a:r>
            <a:r>
              <a:rPr lang="en-US" altLang="en-US" u="sng" dirty="0" smtClean="0">
                <a:ea typeface="ＭＳ Ｐゴシック" panose="020B0600070205080204" pitchFamily="34" charset="-128"/>
              </a:rPr>
              <a:t>or</a:t>
            </a:r>
            <a:r>
              <a:rPr lang="en-US" altLang="en-US" dirty="0" smtClean="0">
                <a:ea typeface="ＭＳ Ｐゴシック" panose="020B0600070205080204" pitchFamily="34" charset="-128"/>
              </a:rPr>
              <a:t> not, that’s what’s for dinner. </a:t>
            </a:r>
          </a:p>
          <a:p>
            <a:pPr lvl="1" indent="0">
              <a:buFont typeface="Wingdings" panose="05000000000000000000" pitchFamily="2" charset="2"/>
              <a:buNone/>
            </a:pPr>
            <a:endParaRPr lang="en-US" altLang="en-US" dirty="0">
              <a:ea typeface="ＭＳ Ｐゴシック" panose="020B0600070205080204" pitchFamily="34" charset="-128"/>
            </a:endParaRPr>
          </a:p>
          <a:p>
            <a:pPr lvl="1" indent="0">
              <a:buFont typeface="Wingdings" panose="05000000000000000000" pitchFamily="2" charset="2"/>
              <a:buNone/>
            </a:pPr>
            <a:r>
              <a:rPr lang="en-US" altLang="en-US" dirty="0" smtClean="0">
                <a:ea typeface="ＭＳ Ｐゴシック" panose="020B0600070205080204" pitchFamily="34" charset="-128"/>
              </a:rPr>
              <a:t>I always liked going to school </a:t>
            </a:r>
            <a:r>
              <a:rPr lang="en-US" altLang="en-US" u="sng" dirty="0" smtClean="0">
                <a:ea typeface="ＭＳ Ｐゴシック" panose="020B0600070205080204" pitchFamily="34" charset="-128"/>
              </a:rPr>
              <a:t>not only</a:t>
            </a:r>
            <a:r>
              <a:rPr lang="en-US" altLang="en-US" dirty="0" smtClean="0">
                <a:ea typeface="ＭＳ Ｐゴシック" panose="020B0600070205080204" pitchFamily="34" charset="-128"/>
              </a:rPr>
              <a:t> as an opportunity to learn </a:t>
            </a:r>
            <a:r>
              <a:rPr lang="en-US" altLang="en-US" u="sng" dirty="0" smtClean="0">
                <a:ea typeface="ＭＳ Ｐゴシック" panose="020B0600070205080204" pitchFamily="34" charset="-128"/>
              </a:rPr>
              <a:t>but also</a:t>
            </a:r>
            <a:r>
              <a:rPr lang="en-US" altLang="en-US" dirty="0" smtClean="0">
                <a:ea typeface="ＭＳ Ｐゴシック" panose="020B0600070205080204" pitchFamily="34" charset="-128"/>
              </a:rPr>
              <a:t> as a chance to see my friends.</a:t>
            </a:r>
          </a:p>
          <a:p>
            <a:pPr indent="0">
              <a:buFont typeface="Wingdings" panose="05000000000000000000" pitchFamily="2" charset="2"/>
              <a:buNone/>
            </a:pPr>
            <a:endParaRPr lang="en-US" altLang="en-US" dirty="0">
              <a:ea typeface="ＭＳ Ｐゴシック" panose="020B0600070205080204" pitchFamily="34" charset="-128"/>
            </a:endParaRPr>
          </a:p>
          <a:p>
            <a:pPr indent="0">
              <a:buFont typeface="Wingdings" panose="05000000000000000000" pitchFamily="2" charset="2"/>
              <a:buNone/>
            </a:pPr>
            <a:endParaRPr lang="en-US" altLang="en-US" dirty="0">
              <a:ea typeface="ＭＳ Ｐゴシック" panose="020B0600070205080204" pitchFamily="34" charset="-128"/>
            </a:endParaRPr>
          </a:p>
        </p:txBody>
      </p:sp>
      <p:sp>
        <p:nvSpPr>
          <p:cNvPr id="4" name="Title 1"/>
          <p:cNvSpPr txBox="1">
            <a:spLocks noGrp="1"/>
          </p:cNvSpPr>
          <p:nvPr>
            <p:ph type="title"/>
          </p:nvPr>
        </p:nvSpPr>
        <p:spPr>
          <a:xfrm>
            <a:off x="493896" y="357103"/>
            <a:ext cx="8168840" cy="4604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i="0" kern="1200">
                <a:solidFill>
                  <a:srgbClr val="0069AA"/>
                </a:solidFill>
                <a:latin typeface="Arial" charset="0"/>
                <a:ea typeface="Arial" charset="0"/>
                <a:cs typeface="Arial" charset="0"/>
              </a:defRPr>
            </a:lvl1pPr>
          </a:lstStyle>
          <a:p>
            <a:r>
              <a:rPr lang="en-US" sz="2800" dirty="0" smtClean="0"/>
              <a:t>Parallelism with Correlative Conjunctions</a:t>
            </a:r>
            <a:endParaRPr lang="en-US" sz="2800" dirty="0"/>
          </a:p>
        </p:txBody>
      </p:sp>
    </p:spTree>
    <p:extLst>
      <p:ext uri="{BB962C8B-B14F-4D97-AF65-F5344CB8AC3E}">
        <p14:creationId xmlns:p14="http://schemas.microsoft.com/office/powerpoint/2010/main" val="9558968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1035</TotalTime>
  <Words>548</Words>
  <Application>Microsoft Office PowerPoint</Application>
  <PresentationFormat>On-screen Show (4:3)</PresentationFormat>
  <Paragraphs>96</Paragraphs>
  <Slides>10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ＭＳ Ｐゴシック</vt:lpstr>
      <vt:lpstr>Arial</vt:lpstr>
      <vt:lpstr>Calibri</vt:lpstr>
      <vt:lpstr>Wingdings</vt:lpstr>
      <vt:lpstr>Office Theme</vt:lpstr>
      <vt:lpstr>Custom Design</vt:lpstr>
      <vt:lpstr>1_Custom Design</vt:lpstr>
      <vt:lpstr>Parallelism</vt:lpstr>
      <vt:lpstr>Parallelism</vt:lpstr>
      <vt:lpstr>PowerPoint Presentation</vt:lpstr>
      <vt:lpstr>PowerPoint Presentation</vt:lpstr>
      <vt:lpstr>PowerPoint Presentation</vt:lpstr>
      <vt:lpstr>PowerPoint Presentation</vt:lpstr>
      <vt:lpstr>PowerPoint Presentation</vt:lpstr>
      <vt:lpstr>Parallelism with Correlative Conjunctions</vt:lpstr>
      <vt:lpstr>Parallelism with Correlative Conjunctions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Rustian Phelps</cp:lastModifiedBy>
  <cp:revision>118</cp:revision>
  <dcterms:created xsi:type="dcterms:W3CDTF">2016-08-03T17:54:22Z</dcterms:created>
  <dcterms:modified xsi:type="dcterms:W3CDTF">2019-07-31T20:16:29Z</dcterms:modified>
</cp:coreProperties>
</file>