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750" y="5632319"/>
            <a:ext cx="8432800" cy="468443"/>
          </a:xfrm>
        </p:spPr>
        <p:txBody>
          <a:bodyPr>
            <a:noAutofit/>
          </a:bodyPr>
          <a:lstStyle/>
          <a:p>
            <a:r>
              <a:rPr lang="en-US" smtClean="0"/>
              <a:t>Pronoun </a:t>
            </a:r>
            <a:r>
              <a:rPr lang="en-US" dirty="0"/>
              <a:t>Case and Reflexive Pronouns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Reflexive Pronouns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63504"/>
          </a:xfrm>
        </p:spPr>
        <p:txBody>
          <a:bodyPr/>
          <a:lstStyle/>
          <a:p>
            <a:r>
              <a:rPr lang="en-US" dirty="0"/>
              <a:t>Reflexive pronouns are the “-self” pronouns</a:t>
            </a:r>
          </a:p>
          <a:p>
            <a:pPr lvl="1"/>
            <a:r>
              <a:rPr lang="en-US" dirty="0"/>
              <a:t>Myself</a:t>
            </a:r>
          </a:p>
          <a:p>
            <a:pPr lvl="1"/>
            <a:r>
              <a:rPr lang="en-US" dirty="0"/>
              <a:t>Yourself</a:t>
            </a:r>
          </a:p>
          <a:p>
            <a:pPr lvl="1"/>
            <a:r>
              <a:rPr lang="en-US" dirty="0"/>
              <a:t>Himself</a:t>
            </a:r>
          </a:p>
          <a:p>
            <a:pPr lvl="1"/>
            <a:r>
              <a:rPr lang="en-US" dirty="0"/>
              <a:t>Herself</a:t>
            </a:r>
          </a:p>
          <a:p>
            <a:pPr lvl="1"/>
            <a:r>
              <a:rPr lang="en-US" dirty="0"/>
              <a:t>Ourselves</a:t>
            </a:r>
          </a:p>
          <a:p>
            <a:pPr lvl="1"/>
            <a:r>
              <a:rPr lang="en-US" dirty="0" smtClean="0"/>
              <a:t>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Why use reflexive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The reflexive case of a pronoun is used to indicate a reflexive action, an action affecting the one who performs it.</a:t>
            </a:r>
          </a:p>
          <a:p>
            <a:r>
              <a:rPr lang="en-US" dirty="0"/>
              <a:t>There is a tendency for writers and speakers to use the reflexive case of the first person pronoun (</a:t>
            </a:r>
            <a:r>
              <a:rPr lang="en-US" i="1" dirty="0"/>
              <a:t>myself</a:t>
            </a:r>
            <a:r>
              <a:rPr lang="en-US" dirty="0"/>
              <a:t>) when they are unsure whether the subjective or objective case is proper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3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1650" cy="4351338"/>
          </a:xfrm>
        </p:spPr>
        <p:txBody>
          <a:bodyPr/>
          <a:lstStyle/>
          <a:p>
            <a:r>
              <a:rPr lang="en-US" dirty="0"/>
              <a:t>Reflexive pronouns should not be used to substitute for personal pronouns.</a:t>
            </a:r>
          </a:p>
          <a:p>
            <a:pPr lvl="1"/>
            <a:r>
              <a:rPr lang="en-US" b="1" dirty="0"/>
              <a:t>Incorrect</a:t>
            </a:r>
            <a:r>
              <a:rPr lang="en-US" dirty="0"/>
              <a:t>: Contact Dante or </a:t>
            </a:r>
            <a:r>
              <a:rPr lang="en-US" i="1" dirty="0"/>
              <a:t>myself</a:t>
            </a:r>
            <a:r>
              <a:rPr lang="en-US" dirty="0"/>
              <a:t> if you need a photographer.</a:t>
            </a:r>
          </a:p>
          <a:p>
            <a:pPr lvl="1"/>
            <a:r>
              <a:rPr lang="en-US" b="1" dirty="0"/>
              <a:t>Correct</a:t>
            </a:r>
            <a:r>
              <a:rPr lang="en-US" dirty="0"/>
              <a:t>: Contact Dante or </a:t>
            </a:r>
            <a:r>
              <a:rPr lang="en-US" i="1" dirty="0"/>
              <a:t>me</a:t>
            </a:r>
            <a:r>
              <a:rPr lang="en-US" b="1" dirty="0"/>
              <a:t> </a:t>
            </a:r>
            <a:r>
              <a:rPr lang="en-US" dirty="0"/>
              <a:t>if you need a photographer.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Incorrect</a:t>
            </a:r>
            <a:r>
              <a:rPr lang="en-US" dirty="0"/>
              <a:t>: The responsibilities will be divided between you and </a:t>
            </a:r>
            <a:r>
              <a:rPr lang="en-US" i="1" dirty="0"/>
              <a:t>myself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Correct</a:t>
            </a:r>
            <a:r>
              <a:rPr lang="en-US" dirty="0"/>
              <a:t>: The responsibilities will be divided between you and </a:t>
            </a:r>
            <a:r>
              <a:rPr lang="en-US" i="1" dirty="0"/>
              <a:t>me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283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Correct </a:t>
            </a:r>
            <a:r>
              <a:rPr lang="en-US" dirty="0" smtClean="0">
                <a:solidFill>
                  <a:srgbClr val="0069AA"/>
                </a:solidFill>
              </a:rPr>
              <a:t>Use </a:t>
            </a:r>
            <a:r>
              <a:rPr lang="en-US" dirty="0">
                <a:solidFill>
                  <a:srgbClr val="0069AA"/>
                </a:solidFill>
              </a:rPr>
              <a:t>of 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very proud of </a:t>
            </a:r>
            <a:r>
              <a:rPr lang="en-US" i="1" dirty="0"/>
              <a:t>myself</a:t>
            </a:r>
            <a:r>
              <a:rPr lang="en-US" dirty="0"/>
              <a:t> for having worked hard to receive this award.</a:t>
            </a:r>
          </a:p>
          <a:p>
            <a:r>
              <a:rPr lang="en-US" dirty="0"/>
              <a:t>As president of this company, I am giving </a:t>
            </a:r>
            <a:r>
              <a:rPr lang="en-US" i="1" dirty="0"/>
              <a:t>myself</a:t>
            </a:r>
            <a:r>
              <a:rPr lang="en-US" dirty="0"/>
              <a:t> a raise.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above examples work because the personal pronoun </a:t>
            </a:r>
            <a:r>
              <a:rPr lang="en-US" i="1" dirty="0"/>
              <a:t>I </a:t>
            </a:r>
            <a:r>
              <a:rPr lang="en-US" dirty="0"/>
              <a:t>is present before its reflexive pronoun </a:t>
            </a:r>
            <a:r>
              <a:rPr lang="en-US" i="1" dirty="0"/>
              <a:t>myself</a:t>
            </a:r>
            <a:r>
              <a:rPr lang="en-US" b="1" i="1" dirty="0"/>
              <a:t> </a:t>
            </a:r>
            <a:r>
              <a:rPr lang="en-US" dirty="0"/>
              <a:t>is used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2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728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Reflexive Pronouns</vt:lpstr>
      <vt:lpstr>Why use reflexive pronouns?</vt:lpstr>
      <vt:lpstr>Common Errors</vt:lpstr>
      <vt:lpstr>Correct Use of Reflexive Pronouns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8</cp:revision>
  <dcterms:created xsi:type="dcterms:W3CDTF">2018-05-29T16:49:48Z</dcterms:created>
  <dcterms:modified xsi:type="dcterms:W3CDTF">2019-01-18T16:58:17Z</dcterms:modified>
</cp:coreProperties>
</file>