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7" r:id="rId3"/>
    <p:sldId id="256" r:id="rId4"/>
    <p:sldId id="267" r:id="rId5"/>
    <p:sldId id="266" r:id="rId6"/>
    <p:sldId id="265" r:id="rId7"/>
    <p:sldId id="268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84" d="100"/>
          <a:sy n="84" d="100"/>
        </p:scale>
        <p:origin x="312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713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797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75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6906" y="4905091"/>
            <a:ext cx="10289407" cy="706437"/>
          </a:xfrm>
          <a:prstGeom prst="rect">
            <a:avLst/>
          </a:prstGeom>
        </p:spPr>
        <p:txBody>
          <a:bodyPr anchor="b"/>
          <a:lstStyle>
            <a:lvl1pPr algn="ctr">
              <a:defRPr sz="4000" b="1" i="0">
                <a:solidFill>
                  <a:srgbClr val="0069AA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9608" y="5786973"/>
            <a:ext cx="9144000" cy="4116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 i="1">
                <a:solidFill>
                  <a:srgbClr val="0069AA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956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9067800" y="5200333"/>
            <a:ext cx="22860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956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976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217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38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766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08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483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369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798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346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0" dirty="0" smtClean="0"/>
              <a:t>Pronoun-Antecedent Agreement</a:t>
            </a:r>
            <a:endParaRPr lang="en-US" i="0" dirty="0"/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69AA"/>
                </a:solidFill>
              </a:rPr>
              <a:t>Basics</a:t>
            </a:r>
            <a:endParaRPr lang="en-US" dirty="0">
              <a:solidFill>
                <a:srgbClr val="0069AA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398905"/>
          </a:xfrm>
        </p:spPr>
        <p:txBody>
          <a:bodyPr/>
          <a:lstStyle/>
          <a:p>
            <a:r>
              <a:rPr lang="en-US" dirty="0" smtClean="0"/>
              <a:t>Antecedent – word that a pronoun replaces or refers to</a:t>
            </a:r>
          </a:p>
          <a:p>
            <a:r>
              <a:rPr lang="en-US" dirty="0" smtClean="0"/>
              <a:t>Every pronoun must agree with its antecedent in number and gender</a:t>
            </a:r>
          </a:p>
          <a:p>
            <a:pPr lvl="1"/>
            <a:r>
              <a:rPr lang="en-US" dirty="0" smtClean="0"/>
              <a:t>Number refers to whether the pronoun and the antecedent are singular or plural</a:t>
            </a:r>
          </a:p>
          <a:p>
            <a:pPr lvl="1"/>
            <a:r>
              <a:rPr lang="en-US" dirty="0" smtClean="0"/>
              <a:t>Gender refers to whether the pronoun and antecedent are masculine (he, him, his), feminine (she, her, hers), or neuter (it, its)</a:t>
            </a:r>
          </a:p>
        </p:txBody>
      </p:sp>
    </p:spTree>
    <p:extLst>
      <p:ext uri="{BB962C8B-B14F-4D97-AF65-F5344CB8AC3E}">
        <p14:creationId xmlns:p14="http://schemas.microsoft.com/office/powerpoint/2010/main" val="326466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69AA"/>
                </a:solidFill>
              </a:rPr>
              <a:t>Examples: Woman</a:t>
            </a:r>
            <a:endParaRPr lang="en-US" dirty="0">
              <a:solidFill>
                <a:srgbClr val="0069AA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 smtClean="0"/>
              <a:t>The woman has reached her decision.</a:t>
            </a:r>
          </a:p>
          <a:p>
            <a:pPr lvl="1"/>
            <a:r>
              <a:rPr lang="en-US" dirty="0" smtClean="0"/>
              <a:t>In the sentence above, “woman” is the antecedent and “her” is the pronoun. </a:t>
            </a:r>
          </a:p>
          <a:p>
            <a:pPr lvl="1"/>
            <a:r>
              <a:rPr lang="en-US" dirty="0" smtClean="0"/>
              <a:t>The two agree with each other both in terms of number (one woman, so a singular pronoun is used) and in terms of gender (woman is feminine, so a feminine pronoun is used)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797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69AA"/>
                </a:solidFill>
              </a:rPr>
              <a:t>Examples: His or Her</a:t>
            </a:r>
            <a:endParaRPr lang="en-US" dirty="0">
              <a:solidFill>
                <a:srgbClr val="0069AA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 smtClean="0"/>
              <a:t>Incorrect: Each voter has reached their decision.</a:t>
            </a:r>
          </a:p>
          <a:p>
            <a:pPr lvl="1"/>
            <a:r>
              <a:rPr lang="en-US" dirty="0" smtClean="0"/>
              <a:t>Although the pronoun and antecedent are both neuter, because voter is singular, the usage of the plural possessive pronoun their is incorrect.</a:t>
            </a:r>
          </a:p>
          <a:p>
            <a:r>
              <a:rPr lang="en-US" dirty="0" smtClean="0"/>
              <a:t>Correct: Each voter has reached his or her decision.</a:t>
            </a:r>
          </a:p>
          <a:p>
            <a:pPr lvl="1"/>
            <a:r>
              <a:rPr lang="en-US" dirty="0" smtClean="0"/>
              <a:t>His or her is both neuter and singular, so it agrees with the antecedent voter.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131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69AA"/>
                </a:solidFill>
              </a:rPr>
              <a:t>Examples: His or Her cont.</a:t>
            </a:r>
            <a:endParaRPr lang="en-US" dirty="0">
              <a:solidFill>
                <a:srgbClr val="0069AA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 smtClean="0"/>
              <a:t>Incorrect: Each student is responsible for doing their homework.</a:t>
            </a:r>
          </a:p>
          <a:p>
            <a:pPr lvl="1"/>
            <a:r>
              <a:rPr lang="en-US" dirty="0" smtClean="0"/>
              <a:t>Each is the singular antecedent, but their is plural.</a:t>
            </a:r>
          </a:p>
          <a:p>
            <a:r>
              <a:rPr lang="en-US" dirty="0" smtClean="0"/>
              <a:t>Correct: Each student is responsible for doing his or her homework.</a:t>
            </a:r>
          </a:p>
          <a:p>
            <a:pPr lvl="1"/>
            <a:r>
              <a:rPr lang="en-US" dirty="0" smtClean="0"/>
              <a:t>Each and his or her are both singular.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838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69AA"/>
                </a:solidFill>
              </a:rPr>
              <a:t>Examples: Specificity</a:t>
            </a:r>
            <a:endParaRPr lang="en-US" dirty="0">
              <a:solidFill>
                <a:srgbClr val="0069AA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 smtClean="0"/>
              <a:t>Incorrect: The man walked its dog before going to bed.</a:t>
            </a:r>
          </a:p>
          <a:p>
            <a:pPr lvl="1"/>
            <a:r>
              <a:rPr lang="en-US" dirty="0" smtClean="0"/>
              <a:t>Man is the singular antecedent, but its is neuter.</a:t>
            </a:r>
          </a:p>
          <a:p>
            <a:r>
              <a:rPr lang="en-US" dirty="0" smtClean="0"/>
              <a:t>Correct: </a:t>
            </a:r>
            <a:r>
              <a:rPr lang="en-US" dirty="0"/>
              <a:t>The man walked </a:t>
            </a:r>
            <a:r>
              <a:rPr lang="en-US" dirty="0" smtClean="0"/>
              <a:t>his </a:t>
            </a:r>
            <a:r>
              <a:rPr lang="en-US" dirty="0"/>
              <a:t>dog before going to bed.</a:t>
            </a:r>
          </a:p>
          <a:p>
            <a:pPr lvl="1"/>
            <a:r>
              <a:rPr lang="en-US" dirty="0" smtClean="0"/>
              <a:t>Man and his are both singular and masculine.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465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all, folks!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lesson is part of the UWF Writing Lab Grammar Mini-Lesson Series</a:t>
            </a:r>
          </a:p>
          <a:p>
            <a:r>
              <a:rPr lang="en-US" dirty="0" smtClean="0"/>
              <a:t>Lessons adapted from </a:t>
            </a:r>
            <a:r>
              <a:rPr lang="en-US" i="1" dirty="0" smtClean="0"/>
              <a:t>Real Good Grammar, Too</a:t>
            </a:r>
            <a:r>
              <a:rPr lang="en-US" dirty="0" smtClean="0"/>
              <a:t> by Mamie Webb Hixon</a:t>
            </a:r>
          </a:p>
          <a:p>
            <a:r>
              <a:rPr lang="en-US" dirty="0" smtClean="0"/>
              <a:t>To find out more, visit the Writing Lab’s </a:t>
            </a:r>
            <a:r>
              <a:rPr lang="en-US" dirty="0" smtClean="0">
                <a:hlinkClick r:id="rId2"/>
              </a:rPr>
              <a:t>website</a:t>
            </a:r>
            <a:r>
              <a:rPr lang="en-US" dirty="0" smtClean="0"/>
              <a:t> where you can </a:t>
            </a:r>
            <a:r>
              <a:rPr lang="en-US" dirty="0" smtClean="0">
                <a:hlinkClick r:id="rId3"/>
              </a:rPr>
              <a:t>take a self-scoring quiz </a:t>
            </a:r>
            <a:r>
              <a:rPr lang="en-US" dirty="0" smtClean="0"/>
              <a:t>corresponding to this lesson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556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354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1_Office Theme</vt:lpstr>
      <vt:lpstr>Writing Lab</vt:lpstr>
      <vt:lpstr>Basics</vt:lpstr>
      <vt:lpstr>Examples: Woman</vt:lpstr>
      <vt:lpstr>Examples: His or Her</vt:lpstr>
      <vt:lpstr>Examples: His or Her cont.</vt:lpstr>
      <vt:lpstr>Examples: Specificity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13</cp:revision>
  <dcterms:created xsi:type="dcterms:W3CDTF">2018-05-29T16:49:48Z</dcterms:created>
  <dcterms:modified xsi:type="dcterms:W3CDTF">2019-04-12T19:36:17Z</dcterms:modified>
</cp:coreProperties>
</file>