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56" r:id="rId4"/>
    <p:sldId id="267" r:id="rId5"/>
    <p:sldId id="266" r:id="rId6"/>
    <p:sldId id="265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3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9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gets capitalized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UWF 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Possessive Pronouns </a:t>
            </a:r>
            <a:r>
              <a:rPr lang="en-US" i="0" dirty="0" smtClean="0"/>
              <a:t>vs. </a:t>
            </a:r>
            <a:r>
              <a:rPr lang="en-US" i="0" dirty="0" smtClean="0"/>
              <a:t>Contractions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Possessive Pronouns</a:t>
            </a:r>
            <a:endParaRPr lang="en-US" sz="3600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905"/>
          </a:xfrm>
        </p:spPr>
        <p:txBody>
          <a:bodyPr/>
          <a:lstStyle/>
          <a:p>
            <a:pPr>
              <a:buNone/>
            </a:pPr>
            <a:r>
              <a:rPr lang="en-US" altLang="en-US" sz="2400" dirty="0"/>
              <a:t>- Writers often mistake possessive pronouns for contractions. </a:t>
            </a:r>
          </a:p>
          <a:p>
            <a:pPr>
              <a:buNone/>
            </a:pPr>
            <a:endParaRPr lang="en-US" altLang="en-US" sz="2400" dirty="0"/>
          </a:p>
          <a:p>
            <a:pPr>
              <a:buNone/>
            </a:pPr>
            <a:r>
              <a:rPr lang="en-US" altLang="en-US" sz="2400" dirty="0"/>
              <a:t>- These are possessive pronouns: </a:t>
            </a:r>
            <a:r>
              <a:rPr lang="en-US" altLang="en-US" sz="2400" i="1" dirty="0"/>
              <a:t>its, her, his, our, mine, their, whose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your</a:t>
            </a:r>
            <a:r>
              <a:rPr lang="en-US" altLang="en-US" sz="2400" dirty="0"/>
              <a:t>. </a:t>
            </a:r>
          </a:p>
          <a:p>
            <a:pPr>
              <a:buNone/>
            </a:pPr>
            <a:endParaRPr lang="en-US" altLang="en-US" sz="2400" dirty="0"/>
          </a:p>
          <a:p>
            <a:pPr>
              <a:buNone/>
            </a:pPr>
            <a:r>
              <a:rPr lang="en-US" altLang="en-US" sz="2400" dirty="0"/>
              <a:t>- Remember, the possessive pronouns do not require apostrophes. </a:t>
            </a:r>
          </a:p>
          <a:p>
            <a:pPr>
              <a:buNone/>
            </a:pPr>
            <a:endParaRPr lang="en-US" altLang="en-US" sz="2400" dirty="0"/>
          </a:p>
          <a:p>
            <a:pPr marL="169863" indent="-169863">
              <a:buNone/>
            </a:pPr>
            <a:r>
              <a:rPr lang="en-US" altLang="en-US" sz="2400" dirty="0"/>
              <a:t>- Other common possessive personal pronouns include </a:t>
            </a:r>
            <a:r>
              <a:rPr lang="en-US" altLang="en-US" sz="2400" i="1" dirty="0"/>
              <a:t>his, hers, yours, ours, theirs</a:t>
            </a:r>
            <a:r>
              <a:rPr lang="en-US" altLang="en-US" sz="2400" dirty="0"/>
              <a:t>, and </a:t>
            </a:r>
            <a:r>
              <a:rPr lang="en-US" altLang="en-US" sz="2400" i="1" dirty="0"/>
              <a:t>mine.</a:t>
            </a:r>
            <a:endParaRPr lang="en-US" alt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</a:rPr>
              <a:t>Contractions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sz="2400" dirty="0"/>
              <a:t>The following are contractions: </a:t>
            </a:r>
            <a:r>
              <a:rPr lang="en-US" altLang="en-US" sz="2400" i="1" dirty="0"/>
              <a:t>it’s</a:t>
            </a:r>
            <a:r>
              <a:rPr lang="en-US" altLang="en-US" sz="2400" dirty="0"/>
              <a:t> (</a:t>
            </a:r>
            <a:r>
              <a:rPr lang="en-US" altLang="en-US" sz="2400" i="1" dirty="0"/>
              <a:t>it is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it has</a:t>
            </a:r>
            <a:r>
              <a:rPr lang="en-US" altLang="en-US" sz="2400" dirty="0"/>
              <a:t>) </a:t>
            </a:r>
            <a:r>
              <a:rPr lang="en-US" altLang="en-US" sz="2400" i="1" dirty="0"/>
              <a:t>they’re</a:t>
            </a:r>
            <a:r>
              <a:rPr lang="en-US" altLang="en-US" sz="2400" dirty="0"/>
              <a:t> (</a:t>
            </a:r>
            <a:r>
              <a:rPr lang="en-US" altLang="en-US" sz="2400" i="1" dirty="0"/>
              <a:t>they are</a:t>
            </a:r>
            <a:r>
              <a:rPr lang="en-US" altLang="en-US" sz="2400" dirty="0"/>
              <a:t>), </a:t>
            </a:r>
            <a:r>
              <a:rPr lang="en-US" altLang="en-US" sz="2400" i="1" dirty="0"/>
              <a:t>who’s (who is), </a:t>
            </a:r>
            <a:r>
              <a:rPr lang="en-US" altLang="en-US" sz="2400" dirty="0"/>
              <a:t>and</a:t>
            </a:r>
            <a:r>
              <a:rPr lang="en-US" altLang="en-US" sz="2400" i="1" dirty="0"/>
              <a:t> you’re (you are)</a:t>
            </a:r>
            <a:r>
              <a:rPr lang="en-US" altLang="en-US" sz="2400" dirty="0"/>
              <a:t>.</a:t>
            </a:r>
          </a:p>
          <a:p>
            <a:pPr>
              <a:buFontTx/>
              <a:buChar char="-"/>
            </a:pPr>
            <a:endParaRPr lang="en-US" altLang="en-US" sz="2400" dirty="0"/>
          </a:p>
          <a:p>
            <a:pPr>
              <a:buFontTx/>
              <a:buChar char="-"/>
            </a:pPr>
            <a:r>
              <a:rPr lang="en-US" altLang="en-US" sz="2400" dirty="0"/>
              <a:t>Remember, a contraction is a shortened form of a word or words in which the omitted letters are replaced by an apostrophe.</a:t>
            </a:r>
          </a:p>
          <a:p>
            <a:pPr>
              <a:buFontTx/>
              <a:buChar char="-"/>
            </a:pPr>
            <a:endParaRPr lang="en-US" altLang="en-US" sz="2400" dirty="0"/>
          </a:p>
          <a:p>
            <a:pPr marL="169863" indent="-169863">
              <a:buNone/>
            </a:pPr>
            <a:r>
              <a:rPr lang="en-US" altLang="en-US" sz="2400" dirty="0"/>
              <a:t>- Also, remember that contractions are often too informal for some academic and professional writing.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</a:rPr>
              <a:t>Pronunciation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Words that have similar sounds are called homophones.  Examples of homophones include the following: </a:t>
            </a:r>
            <a:r>
              <a:rPr lang="en-US" altLang="en-US" i="1" dirty="0"/>
              <a:t>their, they’re, </a:t>
            </a:r>
            <a:r>
              <a:rPr lang="en-US" altLang="en-US" dirty="0"/>
              <a:t>and </a:t>
            </a:r>
            <a:r>
              <a:rPr lang="en-US" altLang="en-US" i="1" dirty="0"/>
              <a:t>there.</a:t>
            </a:r>
            <a:r>
              <a:rPr lang="en-US" altLang="en-US" dirty="0"/>
              <a:t>   Because these words sound similar, people often spell these words in their sentences incorrectly.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Incorrect:  </a:t>
            </a:r>
            <a:r>
              <a:rPr lang="en-US" altLang="en-US" sz="2000" i="1" dirty="0"/>
              <a:t>Their </a:t>
            </a:r>
            <a:r>
              <a:rPr lang="en-US" altLang="en-US" sz="2000" dirty="0"/>
              <a:t>were no questions following the speaker’s address.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Incorrect:  </a:t>
            </a:r>
            <a:r>
              <a:rPr lang="en-US" altLang="en-US" sz="2000" i="1" dirty="0"/>
              <a:t>They’re</a:t>
            </a:r>
            <a:r>
              <a:rPr lang="en-US" altLang="en-US" sz="2000" dirty="0"/>
              <a:t> were no questions following the speaker’s address.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Correct:  </a:t>
            </a:r>
            <a:r>
              <a:rPr lang="en-US" altLang="en-US" sz="2000" i="1" dirty="0"/>
              <a:t>There</a:t>
            </a:r>
            <a:r>
              <a:rPr lang="en-US" altLang="en-US" sz="2000" dirty="0"/>
              <a:t> were no questions following the speaker’s address.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</a:rPr>
              <a:t>Practice!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US" altLang="en-US" sz="2400" dirty="0"/>
              <a:t>This situation, difficult though it was, was </a:t>
            </a:r>
            <a:r>
              <a:rPr lang="en-US" altLang="en-US" sz="2400" b="1" dirty="0" err="1"/>
              <a:t>their’s</a:t>
            </a:r>
            <a:r>
              <a:rPr lang="en-US" altLang="en-US" sz="2400" dirty="0"/>
              <a:t> to make.</a:t>
            </a:r>
          </a:p>
          <a:p>
            <a:pPr algn="ctr">
              <a:buNone/>
            </a:pPr>
            <a:r>
              <a:rPr lang="en-US" altLang="en-US" sz="2400" i="1" dirty="0"/>
              <a:t>theirs</a:t>
            </a:r>
          </a:p>
          <a:p>
            <a:pPr>
              <a:buNone/>
            </a:pPr>
            <a:endParaRPr lang="en-US" altLang="en-US" sz="2400" b="1" dirty="0"/>
          </a:p>
          <a:p>
            <a:pPr>
              <a:buNone/>
            </a:pPr>
            <a:r>
              <a:rPr lang="en-US" altLang="en-US" sz="2400" b="1" dirty="0"/>
              <a:t>Their</a:t>
            </a:r>
            <a:r>
              <a:rPr lang="en-US" altLang="en-US" sz="2400" dirty="0"/>
              <a:t> were no questions following the speaker’s address.</a:t>
            </a:r>
          </a:p>
          <a:p>
            <a:pPr algn="ctr">
              <a:buNone/>
            </a:pPr>
            <a:r>
              <a:rPr lang="en-US" altLang="en-US" sz="2400" i="1" dirty="0"/>
              <a:t>there</a:t>
            </a:r>
          </a:p>
          <a:p>
            <a:pPr>
              <a:buNone/>
            </a:pPr>
            <a:endParaRPr lang="en-US" altLang="en-US" sz="2400" b="1" dirty="0"/>
          </a:p>
          <a:p>
            <a:pPr marL="0" indent="0">
              <a:buNone/>
            </a:pPr>
            <a:r>
              <a:rPr lang="en-US" altLang="en-US" sz="2400" b="1" dirty="0"/>
              <a:t>Whose</a:t>
            </a:r>
            <a:r>
              <a:rPr lang="en-US" altLang="en-US" sz="2400" dirty="0"/>
              <a:t> leading the workshops today, and </a:t>
            </a:r>
            <a:r>
              <a:rPr lang="en-US" altLang="en-US" sz="2400" b="1" dirty="0"/>
              <a:t>whose</a:t>
            </a:r>
            <a:r>
              <a:rPr lang="en-US" altLang="en-US" sz="2400" dirty="0"/>
              <a:t> missing from the list of workshop speakers?</a:t>
            </a:r>
            <a:endParaRPr lang="en-US" altLang="en-US" sz="2400" i="1" dirty="0"/>
          </a:p>
          <a:p>
            <a:pPr algn="ctr">
              <a:buNone/>
            </a:pPr>
            <a:r>
              <a:rPr lang="en-US" altLang="en-US" sz="2400" i="1" dirty="0"/>
              <a:t>Who’s / who’s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69AA"/>
                </a:solidFill>
              </a:rPr>
              <a:t>More Practice!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The house is </a:t>
            </a:r>
            <a:r>
              <a:rPr lang="en-US" altLang="en-US" b="1" dirty="0"/>
              <a:t>mines</a:t>
            </a:r>
            <a:r>
              <a:rPr lang="en-US" altLang="en-US" dirty="0"/>
              <a:t>, the car is </a:t>
            </a:r>
            <a:r>
              <a:rPr lang="en-US" altLang="en-US" b="1" dirty="0" err="1"/>
              <a:t>your’s</a:t>
            </a:r>
            <a:r>
              <a:rPr lang="en-US" altLang="en-US" dirty="0"/>
              <a:t>, but the bank account is </a:t>
            </a:r>
            <a:r>
              <a:rPr lang="en-US" altLang="en-US" b="1" dirty="0" err="1"/>
              <a:t>our’s</a:t>
            </a:r>
            <a:r>
              <a:rPr lang="en-US" altLang="en-US" dirty="0"/>
              <a:t>.</a:t>
            </a:r>
          </a:p>
          <a:p>
            <a:pPr algn="ctr">
              <a:buNone/>
            </a:pPr>
            <a:r>
              <a:rPr lang="en-US" altLang="en-US" i="1" dirty="0"/>
              <a:t>mine</a:t>
            </a:r>
            <a:r>
              <a:rPr lang="en-US" altLang="en-US" dirty="0"/>
              <a:t> / </a:t>
            </a:r>
            <a:r>
              <a:rPr lang="en-US" altLang="en-US" i="1" dirty="0"/>
              <a:t>yours</a:t>
            </a:r>
            <a:r>
              <a:rPr lang="en-US" altLang="en-US" dirty="0"/>
              <a:t> / </a:t>
            </a:r>
            <a:r>
              <a:rPr lang="en-US" altLang="en-US" i="1" dirty="0"/>
              <a:t>ours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That helmet is </a:t>
            </a:r>
            <a:r>
              <a:rPr lang="en-US" altLang="en-US" b="1" dirty="0" err="1"/>
              <a:t>her’s</a:t>
            </a:r>
            <a:r>
              <a:rPr lang="en-US" altLang="en-US" dirty="0"/>
              <a:t>, but the bike is </a:t>
            </a:r>
            <a:r>
              <a:rPr lang="en-US" altLang="en-US" b="1" dirty="0" err="1"/>
              <a:t>your’s</a:t>
            </a:r>
            <a:r>
              <a:rPr lang="en-US" altLang="en-US" dirty="0"/>
              <a:t>.</a:t>
            </a:r>
          </a:p>
          <a:p>
            <a:pPr algn="ctr">
              <a:buNone/>
            </a:pPr>
            <a:r>
              <a:rPr lang="en-US" altLang="en-US" i="1" dirty="0"/>
              <a:t>hers / yours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3054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1_Office Theme</vt:lpstr>
      <vt:lpstr>UWF Writing Lab</vt:lpstr>
      <vt:lpstr>Possessive Pronouns</vt:lpstr>
      <vt:lpstr>Contractions</vt:lpstr>
      <vt:lpstr>Pronunciation</vt:lpstr>
      <vt:lpstr>Practice!</vt:lpstr>
      <vt:lpstr>More Practice!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10</cp:revision>
  <dcterms:created xsi:type="dcterms:W3CDTF">2018-05-29T16:49:48Z</dcterms:created>
  <dcterms:modified xsi:type="dcterms:W3CDTF">2019-04-12T19:19:36Z</dcterms:modified>
</cp:coreProperties>
</file>