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7" r:id="rId5"/>
    <p:sldId id="275" r:id="rId6"/>
    <p:sldId id="27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702" y="562215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Parallelism: </a:t>
            </a:r>
            <a:r>
              <a:rPr lang="en-US" dirty="0" smtClean="0"/>
              <a:t>Correlative </a:t>
            </a:r>
            <a:r>
              <a:rPr lang="en-US" dirty="0"/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Parallelism: Correlative Pairs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Items in a series should be balanced or coordinated; that is, to indicate the same rank and role of items in a series or to indicate equality of these ideas, writers of standard written English must employ parallel grammatical constructions.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In order to ensure that these are grammatically similar, the writer conveys his or her message in parallel language. </a:t>
            </a:r>
            <a:br>
              <a:rPr lang="en-US" dirty="0"/>
            </a:br>
            <a:r>
              <a:rPr lang="en-US" dirty="0"/>
              <a:t>Some writers make a construction appear to be parallel when actually it is not by incorrectly mixing the parts of correlative pairs.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Used Correlative 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Both… and</a:t>
            </a:r>
          </a:p>
          <a:p>
            <a:r>
              <a:rPr lang="en-US" dirty="0"/>
              <a:t>Either… or</a:t>
            </a:r>
          </a:p>
          <a:p>
            <a:r>
              <a:rPr lang="en-US" dirty="0"/>
              <a:t>Just as… so</a:t>
            </a:r>
          </a:p>
          <a:p>
            <a:r>
              <a:rPr lang="en-US" dirty="0"/>
              <a:t>Neither… nor</a:t>
            </a:r>
          </a:p>
          <a:p>
            <a:r>
              <a:rPr lang="en-US" dirty="0"/>
              <a:t>Not only… but also</a:t>
            </a:r>
          </a:p>
          <a:p>
            <a:r>
              <a:rPr lang="en-US" dirty="0"/>
              <a:t>Whether… 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3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Correlative </a:t>
            </a:r>
            <a:r>
              <a:rPr lang="en-US" dirty="0">
                <a:solidFill>
                  <a:schemeClr val="accent5"/>
                </a:solidFill>
              </a:rPr>
              <a:t>pair is </a:t>
            </a:r>
            <a:r>
              <a:rPr lang="en-US" i="1" dirty="0">
                <a:solidFill>
                  <a:schemeClr val="accent5"/>
                </a:solidFill>
              </a:rPr>
              <a:t>neither… nor</a:t>
            </a:r>
            <a:r>
              <a:rPr lang="en-US" dirty="0">
                <a:solidFill>
                  <a:schemeClr val="accent5"/>
                </a:solidFill>
              </a:rPr>
              <a:t>.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Clr>
                <a:schemeClr val="bg1"/>
              </a:buClr>
              <a:buNone/>
            </a:pPr>
            <a:r>
              <a:rPr lang="en-US" sz="3200" dirty="0" smtClean="0"/>
              <a:t>Incorrect</a:t>
            </a:r>
            <a:r>
              <a:rPr lang="en-US" sz="3200" dirty="0"/>
              <a:t>: I readily admitted that I had neither interest or need for this seminar</a:t>
            </a:r>
          </a:p>
          <a:p>
            <a:pPr marL="457200" lvl="1" indent="0">
              <a:buClr>
                <a:schemeClr val="bg1"/>
              </a:buClr>
              <a:buNone/>
            </a:pPr>
            <a:endParaRPr lang="en-US" sz="3200" dirty="0" smtClean="0"/>
          </a:p>
          <a:p>
            <a:pPr marL="457200" lvl="1" indent="0">
              <a:buClr>
                <a:schemeClr val="bg1"/>
              </a:buClr>
              <a:buNone/>
            </a:pPr>
            <a:r>
              <a:rPr lang="en-US" sz="3200" dirty="0" smtClean="0"/>
              <a:t>Correct</a:t>
            </a:r>
            <a:r>
              <a:rPr lang="en-US" sz="3200" dirty="0"/>
              <a:t>: I readily admitted that I had </a:t>
            </a:r>
            <a:r>
              <a:rPr lang="en-US" sz="3200" dirty="0" smtClean="0"/>
              <a:t>  neither </a:t>
            </a:r>
            <a:r>
              <a:rPr lang="en-US" sz="3200" dirty="0"/>
              <a:t>interest nor need for this seminar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155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Correlative pair is </a:t>
            </a:r>
            <a:r>
              <a:rPr lang="en-US" i="1" dirty="0">
                <a:solidFill>
                  <a:schemeClr val="accent5"/>
                </a:solidFill>
              </a:rPr>
              <a:t>not only… but also</a:t>
            </a:r>
            <a:r>
              <a:rPr lang="en-US" dirty="0">
                <a:solidFill>
                  <a:schemeClr val="accent5"/>
                </a:solidFill>
              </a:rPr>
              <a:t>.</a:t>
            </a:r>
            <a:br>
              <a:rPr lang="en-US" dirty="0">
                <a:solidFill>
                  <a:schemeClr val="accent5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1690689"/>
            <a:ext cx="7886700" cy="4351338"/>
          </a:xfrm>
        </p:spPr>
        <p:txBody>
          <a:bodyPr/>
          <a:lstStyle/>
          <a:p>
            <a:pPr marL="457200" lvl="1" indent="0">
              <a:buClr>
                <a:schemeClr val="bg1"/>
              </a:buClr>
              <a:buNone/>
            </a:pPr>
            <a:r>
              <a:rPr lang="en-US" sz="3200" dirty="0" smtClean="0"/>
              <a:t>Incorrect</a:t>
            </a:r>
            <a:r>
              <a:rPr lang="en-US" sz="3200" dirty="0"/>
              <a:t>:  The Beatles were talented not only as performers but as composers.</a:t>
            </a:r>
          </a:p>
          <a:p>
            <a:pPr marL="457200" lvl="1" indent="0">
              <a:buClr>
                <a:schemeClr val="bg1"/>
              </a:buClr>
              <a:buNone/>
            </a:pPr>
            <a:endParaRPr lang="en-US" sz="3200" dirty="0" smtClean="0"/>
          </a:p>
          <a:p>
            <a:pPr marL="457200" lvl="1" indent="0">
              <a:buClr>
                <a:schemeClr val="bg1"/>
              </a:buClr>
              <a:buNone/>
            </a:pPr>
            <a:r>
              <a:rPr lang="en-US" sz="3200" dirty="0" smtClean="0"/>
              <a:t>Correct</a:t>
            </a:r>
            <a:r>
              <a:rPr lang="en-US" sz="3200" dirty="0"/>
              <a:t>:  The Beatles were talented not only as composers but also as </a:t>
            </a:r>
            <a:r>
              <a:rPr lang="en-US" sz="3200" dirty="0" smtClean="0"/>
              <a:t>composers.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4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Parallelism: Correlative Pairs </vt:lpstr>
      <vt:lpstr>Frequently Used Correlative Conjunctions</vt:lpstr>
      <vt:lpstr> Correlative pair is neither… nor.  </vt:lpstr>
      <vt:lpstr>Correlative pair is not only… but also. 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2019-04-12T19:09:04Z</dcterms:modified>
</cp:coreProperties>
</file>