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8"/>
  </p:notesMasterIdLst>
  <p:sldIdLst>
    <p:sldId id="257" r:id="rId3"/>
    <p:sldId id="273" r:id="rId4"/>
    <p:sldId id="275" r:id="rId5"/>
    <p:sldId id="276" r:id="rId6"/>
    <p:sldId id="277" r:id="rId7"/>
    <p:sldId id="278" r:id="rId8"/>
    <p:sldId id="286" r:id="rId9"/>
    <p:sldId id="279" r:id="rId10"/>
    <p:sldId id="285" r:id="rId11"/>
    <p:sldId id="280" r:id="rId12"/>
    <p:sldId id="281" r:id="rId13"/>
    <p:sldId id="282" r:id="rId14"/>
    <p:sldId id="283" r:id="rId15"/>
    <p:sldId id="284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24" d="100"/>
          <a:sy n="124" d="100"/>
        </p:scale>
        <p:origin x="114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How to Use Numbers in Writing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7357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clock times precede a.m. or p.m., use numerals:</a:t>
            </a:r>
          </a:p>
          <a:p>
            <a:pPr lvl="1"/>
            <a:r>
              <a:rPr lang="en-US" dirty="0"/>
              <a:t>NOT: ten-twenty a.m.</a:t>
            </a:r>
          </a:p>
          <a:p>
            <a:pPr lvl="1"/>
            <a:r>
              <a:rPr lang="en-US" dirty="0"/>
              <a:t>BUT: 10:20 a.m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NOT: eight p.m.</a:t>
            </a:r>
          </a:p>
          <a:p>
            <a:pPr lvl="2"/>
            <a:r>
              <a:rPr lang="en-US" dirty="0"/>
              <a:t>BUT: 8:00 p.m.</a:t>
            </a:r>
          </a:p>
          <a:p>
            <a:r>
              <a:rPr lang="en-US" dirty="0"/>
              <a:t>Spell out hours expressed in quarter and half hours and hours followed by o’clock:</a:t>
            </a:r>
          </a:p>
          <a:p>
            <a:pPr lvl="1"/>
            <a:r>
              <a:rPr lang="en-US" dirty="0"/>
              <a:t>NOT: 6:00 o’clock</a:t>
            </a:r>
          </a:p>
          <a:p>
            <a:pPr lvl="1"/>
            <a:r>
              <a:rPr lang="en-US" dirty="0"/>
              <a:t>BUT: six </a:t>
            </a:r>
            <a:r>
              <a:rPr lang="en-US" dirty="0" smtClean="0"/>
              <a:t>o’clock</a:t>
            </a:r>
          </a:p>
          <a:p>
            <a:pPr lvl="2"/>
            <a:r>
              <a:rPr lang="en-US" dirty="0" smtClean="0"/>
              <a:t>NOT</a:t>
            </a:r>
            <a:r>
              <a:rPr lang="en-US" dirty="0"/>
              <a:t>: a quarter to 12</a:t>
            </a:r>
          </a:p>
          <a:p>
            <a:pPr lvl="2"/>
            <a:r>
              <a:rPr lang="en-US" dirty="0"/>
              <a:t>BUT: a quarter to </a:t>
            </a:r>
            <a:r>
              <a:rPr lang="en-US" dirty="0" smtClean="0"/>
              <a:t>twelve</a:t>
            </a:r>
          </a:p>
          <a:p>
            <a:pPr lvl="3"/>
            <a:r>
              <a:rPr lang="en-US" dirty="0" smtClean="0"/>
              <a:t>NOT</a:t>
            </a:r>
            <a:r>
              <a:rPr lang="en-US" dirty="0"/>
              <a:t>: half-past </a:t>
            </a:r>
            <a:r>
              <a:rPr lang="en-US" dirty="0" smtClean="0"/>
              <a:t>10</a:t>
            </a:r>
          </a:p>
          <a:p>
            <a:pPr lvl="3"/>
            <a:r>
              <a:rPr lang="en-US" dirty="0" smtClean="0"/>
              <a:t>BUT</a:t>
            </a:r>
            <a:r>
              <a:rPr lang="en-US" dirty="0"/>
              <a:t>: half-past 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6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Use numerals for numbers containing decimals: </a:t>
            </a:r>
            <a:endParaRPr lang="en-US" sz="900" dirty="0"/>
          </a:p>
          <a:p>
            <a:pPr lvl="1"/>
            <a:r>
              <a:rPr lang="en-US" sz="2200" dirty="0"/>
              <a:t>98.7 degrees</a:t>
            </a:r>
          </a:p>
          <a:p>
            <a:pPr lvl="1"/>
            <a:r>
              <a:rPr lang="en-US" sz="2200" dirty="0"/>
              <a:t>5.5 million</a:t>
            </a:r>
          </a:p>
          <a:p>
            <a:pPr lvl="1"/>
            <a:r>
              <a:rPr lang="en-US" sz="2200" dirty="0"/>
              <a:t>0.23 cm</a:t>
            </a:r>
          </a:p>
          <a:p>
            <a:pPr lvl="1"/>
            <a:r>
              <a:rPr lang="en-US" sz="2200" dirty="0"/>
              <a:t>99.99%</a:t>
            </a:r>
          </a:p>
          <a:p>
            <a:pPr lvl="1"/>
            <a:r>
              <a:rPr lang="en-US" sz="2200" dirty="0"/>
              <a:t>$77.77 (Money amounts containing dollars and cents may be spelled out in rare situations, for example, in legal documents.)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8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numerals to express percentages (75%, 9 percent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Most style guides suggest that you</a:t>
            </a:r>
          </a:p>
          <a:p>
            <a:pPr lvl="2"/>
            <a:r>
              <a:rPr lang="en-US" dirty="0"/>
              <a:t>use the percent symbol (100%) in technical or scientific writing;</a:t>
            </a:r>
          </a:p>
          <a:p>
            <a:pPr lvl="2"/>
            <a:r>
              <a:rPr lang="en-US" dirty="0"/>
              <a:t>use the word </a:t>
            </a:r>
            <a:r>
              <a:rPr lang="en-US" i="1" dirty="0"/>
              <a:t>percent</a:t>
            </a:r>
            <a:r>
              <a:rPr lang="en-US" dirty="0"/>
              <a:t> (100 percent) in writing that requires numbers less frequently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Once you choose a usage, stay consistent.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73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3970"/>
            <a:ext cx="7886700" cy="472805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Use numerals with units of measurement expressed as abbreviations or symbols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515 </a:t>
            </a:r>
            <a:r>
              <a:rPr lang="en-US" dirty="0" err="1" smtClean="0"/>
              <a:t>lbs</a:t>
            </a:r>
            <a:endParaRPr lang="en-US" dirty="0"/>
          </a:p>
          <a:p>
            <a:pPr lvl="1"/>
            <a:r>
              <a:rPr lang="en-US" dirty="0"/>
              <a:t>0.45 cm</a:t>
            </a:r>
          </a:p>
          <a:p>
            <a:pPr lvl="1"/>
            <a:r>
              <a:rPr lang="en-US" dirty="0"/>
              <a:t>20 Hz</a:t>
            </a:r>
          </a:p>
          <a:p>
            <a:pPr lvl="1"/>
            <a:r>
              <a:rPr lang="en-US" dirty="0"/>
              <a:t>6’ 2”</a:t>
            </a:r>
          </a:p>
          <a:p>
            <a:pPr lvl="1"/>
            <a:r>
              <a:rPr lang="en-US" dirty="0"/>
              <a:t>212 °F</a:t>
            </a:r>
          </a:p>
          <a:p>
            <a:pPr lvl="1"/>
            <a:r>
              <a:rPr lang="en-US" dirty="0"/>
              <a:t>70 mph</a:t>
            </a:r>
          </a:p>
          <a:p>
            <a:pPr lvl="1"/>
            <a:r>
              <a:rPr lang="en-US" dirty="0"/>
              <a:t>¥88,909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500</a:t>
            </a:r>
            <a:endParaRPr lang="en-US" dirty="0"/>
          </a:p>
          <a:p>
            <a:r>
              <a:rPr lang="en-US" dirty="0"/>
              <a:t>If the context is not technical, if the number is not a decimal and is below 9 (for APA) or can be spelled in two words or fewer (for MLA), and if the unit of measurement is spelled out, you may express the number in words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average U.S. resident eats almost four pounds of meat per day.</a:t>
            </a:r>
          </a:p>
          <a:p>
            <a:pPr lvl="1"/>
            <a:r>
              <a:rPr lang="en-US" dirty="0"/>
              <a:t>My brother is six feet two inches tall.</a:t>
            </a:r>
          </a:p>
          <a:p>
            <a:pPr lvl="1"/>
            <a:r>
              <a:rPr lang="en-US" dirty="0"/>
              <a:t>The temperature was a bone-numbing five degrees Fahrenheit. </a:t>
            </a:r>
          </a:p>
          <a:p>
            <a:pPr lvl="1"/>
            <a:r>
              <a:rPr lang="en-US" dirty="0"/>
              <a:t>The freight train crept along at eight miles per hour.</a:t>
            </a:r>
          </a:p>
          <a:p>
            <a:pPr lvl="1"/>
            <a:r>
              <a:rPr lang="en-US" dirty="0"/>
              <a:t>I bought this fine-looking truck for a mere five hundred dollars.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12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Numerals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Use Roman </a:t>
            </a:r>
            <a:r>
              <a:rPr lang="en-US" dirty="0" smtClean="0"/>
              <a:t>numerals</a:t>
            </a:r>
            <a:endParaRPr lang="en-US" sz="1600" dirty="0"/>
          </a:p>
          <a:p>
            <a:pPr lvl="0"/>
            <a:r>
              <a:rPr lang="en-US" dirty="0"/>
              <a:t>to differentiate popes, kings, emperors, queens, etc. with the same name (Henry I, Pope Benedict XVI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to differentiate male members of the same family with identical names (Martin Luther King III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to number the major sections of an outline or the acts in a play (Act I, Scene III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to conform to an established terminology (Type II error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/>
              <a:t>to cite pages of a book that are numbered with Roman numerals (xxv-xxvi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02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Number?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number is a mathematical idea used to count, label, and measure. Numbers can be represented by numerals or words</a:t>
            </a:r>
            <a:r>
              <a:rPr lang="en-US" dirty="0" smtClean="0"/>
              <a:t>.</a:t>
            </a:r>
          </a:p>
          <a:p>
            <a:r>
              <a:rPr lang="en-US" dirty="0"/>
              <a:t>Numerals or figures                 </a:t>
            </a:r>
          </a:p>
          <a:p>
            <a:pPr lvl="1"/>
            <a:r>
              <a:rPr lang="en-US" sz="2000" dirty="0" smtClean="0"/>
              <a:t>1/2</a:t>
            </a:r>
            <a:endParaRPr lang="en-US" sz="2000" dirty="0"/>
          </a:p>
          <a:p>
            <a:pPr lvl="1"/>
            <a:r>
              <a:rPr lang="en-US" sz="2000" dirty="0"/>
              <a:t>√5</a:t>
            </a:r>
          </a:p>
          <a:p>
            <a:pPr lvl="1"/>
            <a:r>
              <a:rPr lang="en-US" sz="2000" dirty="0"/>
              <a:t>3</a:t>
            </a:r>
          </a:p>
          <a:p>
            <a:pPr lvl="1"/>
            <a:r>
              <a:rPr lang="el-GR" sz="2000" dirty="0"/>
              <a:t>π</a:t>
            </a:r>
            <a:endParaRPr lang="en-US" sz="2000" dirty="0"/>
          </a:p>
          <a:p>
            <a:pPr lvl="1"/>
            <a:r>
              <a:rPr lang="en-US" sz="2000" dirty="0"/>
              <a:t>25</a:t>
            </a:r>
          </a:p>
          <a:p>
            <a:pPr lvl="1"/>
            <a:r>
              <a:rPr lang="en-US" sz="2000" dirty="0"/>
              <a:t>XLI</a:t>
            </a:r>
          </a:p>
          <a:p>
            <a:pPr lvl="1"/>
            <a:r>
              <a:rPr lang="en-US" sz="2000" dirty="0"/>
              <a:t>101</a:t>
            </a:r>
          </a:p>
          <a:p>
            <a:pPr lvl="1"/>
            <a:r>
              <a:rPr lang="en-US" sz="2000" dirty="0"/>
              <a:t>1,492</a:t>
            </a:r>
          </a:p>
          <a:p>
            <a:pPr lvl="1"/>
            <a:r>
              <a:rPr lang="en-US" sz="2000" dirty="0"/>
              <a:t>MCM</a:t>
            </a:r>
          </a:p>
          <a:p>
            <a:pPr lvl="1"/>
            <a:r>
              <a:rPr lang="en-US" sz="2000" dirty="0"/>
              <a:t>500,000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Number?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Words</a:t>
            </a:r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third</a:t>
            </a:r>
          </a:p>
          <a:p>
            <a:pPr lvl="1"/>
            <a:r>
              <a:rPr lang="en-US" sz="2000" dirty="0"/>
              <a:t>Five</a:t>
            </a:r>
          </a:p>
          <a:p>
            <a:pPr lvl="1"/>
            <a:r>
              <a:rPr lang="en-US" sz="2000" dirty="0"/>
              <a:t>Thirteen</a:t>
            </a:r>
          </a:p>
          <a:p>
            <a:pPr lvl="1"/>
            <a:r>
              <a:rPr lang="en-US" sz="2000" dirty="0"/>
              <a:t>Forty-six</a:t>
            </a:r>
          </a:p>
          <a:p>
            <a:pPr lvl="1"/>
            <a:r>
              <a:rPr lang="en-US" sz="2000" dirty="0"/>
              <a:t>Ninety-nine</a:t>
            </a:r>
          </a:p>
          <a:p>
            <a:pPr lvl="1"/>
            <a:r>
              <a:rPr lang="en-US" sz="2000" dirty="0"/>
              <a:t>One hundred</a:t>
            </a:r>
          </a:p>
          <a:p>
            <a:pPr lvl="1"/>
            <a:r>
              <a:rPr lang="en-US" sz="2000" dirty="0"/>
              <a:t>Twelve hundred</a:t>
            </a:r>
          </a:p>
          <a:p>
            <a:pPr lvl="1"/>
            <a:r>
              <a:rPr lang="en-US" sz="2000" dirty="0"/>
              <a:t>Eight thousand</a:t>
            </a:r>
          </a:p>
          <a:p>
            <a:pPr lvl="1"/>
            <a:r>
              <a:rPr lang="en-US" sz="2000" dirty="0"/>
              <a:t>Twenty thousand</a:t>
            </a:r>
          </a:p>
          <a:p>
            <a:pPr lvl="1"/>
            <a:r>
              <a:rPr lang="en-US" sz="2000" dirty="0"/>
              <a:t>Three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8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6178"/>
            <a:ext cx="8023572" cy="44260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/>
              <a:t>In ordinary writing and MLA </a:t>
            </a:r>
            <a:r>
              <a:rPr lang="en-US" sz="6400" dirty="0" smtClean="0"/>
              <a:t>format</a:t>
            </a:r>
          </a:p>
          <a:p>
            <a:r>
              <a:rPr lang="en-US" sz="6000" dirty="0" smtClean="0"/>
              <a:t>Spell </a:t>
            </a:r>
            <a:r>
              <a:rPr lang="en-US" sz="6000" dirty="0"/>
              <a:t>out numbers which can be expressed as one or two words (one, thirty-six, ninety-nine, one hundred, fifteen hundred, two thousand, three million).</a:t>
            </a:r>
          </a:p>
          <a:p>
            <a:r>
              <a:rPr lang="en-US" sz="6400" dirty="0" smtClean="0"/>
              <a:t>Use </a:t>
            </a:r>
            <a:r>
              <a:rPr lang="en-US" sz="6400" dirty="0"/>
              <a:t>numerals for numbers with more than two words (2½, 101, 137, 1,275).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In </a:t>
            </a:r>
            <a:r>
              <a:rPr lang="en-US" sz="6400" dirty="0"/>
              <a:t>technical writing and APA format</a:t>
            </a:r>
          </a:p>
          <a:p>
            <a:pPr lvl="1"/>
            <a:r>
              <a:rPr lang="en-US" sz="6000" dirty="0"/>
              <a:t>Spell out numbers from one to nine (one, two, three, etc.).</a:t>
            </a:r>
          </a:p>
          <a:p>
            <a:r>
              <a:rPr lang="en-US" sz="6400" dirty="0" smtClean="0"/>
              <a:t>Use </a:t>
            </a:r>
            <a:r>
              <a:rPr lang="en-US" sz="6400" dirty="0"/>
              <a:t>numerals for 10 and above (10, 11, 12, etc.).</a:t>
            </a:r>
          </a:p>
          <a:p>
            <a:r>
              <a:rPr lang="en-US" sz="6400" dirty="0" smtClean="0"/>
              <a:t>In </a:t>
            </a:r>
            <a:r>
              <a:rPr lang="en-US" sz="6400" dirty="0"/>
              <a:t>all contexts and </a:t>
            </a:r>
            <a:r>
              <a:rPr lang="en-US" sz="6400" dirty="0" smtClean="0"/>
              <a:t>formats</a:t>
            </a:r>
          </a:p>
          <a:p>
            <a:pPr lvl="1"/>
            <a:r>
              <a:rPr lang="en-US" sz="6000" dirty="0" smtClean="0"/>
              <a:t>If </a:t>
            </a:r>
            <a:r>
              <a:rPr lang="en-US" sz="6000" dirty="0"/>
              <a:t>you must begin a sentence with a number, spell the number out</a:t>
            </a:r>
            <a:r>
              <a:rPr lang="en-US" sz="6000" dirty="0" smtClean="0"/>
              <a:t>.</a:t>
            </a:r>
            <a:endParaRPr lang="en-US" sz="6400" dirty="0"/>
          </a:p>
          <a:p>
            <a:pPr lvl="2"/>
            <a:r>
              <a:rPr lang="en-US" sz="6000" dirty="0"/>
              <a:t>NOT: 1994 was my birth year.</a:t>
            </a:r>
          </a:p>
          <a:p>
            <a:pPr lvl="2"/>
            <a:r>
              <a:rPr lang="en-US" sz="6000" dirty="0"/>
              <a:t>BUT: Nineteen ninety-four was my birth year.</a:t>
            </a:r>
          </a:p>
          <a:p>
            <a:pPr lvl="2"/>
            <a:r>
              <a:rPr lang="en-US" sz="6000" dirty="0"/>
              <a:t>OR: My birth year was 1994 (preferred).</a:t>
            </a:r>
          </a:p>
          <a:p>
            <a:r>
              <a:rPr lang="en-US" sz="6400" dirty="0" smtClean="0"/>
              <a:t>There </a:t>
            </a:r>
            <a:r>
              <a:rPr lang="en-US" sz="6400" dirty="0"/>
              <a:t>is often more than one acceptable way to write a number; once you choose a usage, stay consistent.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9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Use commas between groups of three digits in most figures of 1,000 or more.</a:t>
            </a:r>
          </a:p>
          <a:p>
            <a:pPr lvl="1"/>
            <a:r>
              <a:rPr lang="en-US" sz="1800" dirty="0"/>
              <a:t>1,000</a:t>
            </a:r>
          </a:p>
          <a:p>
            <a:pPr lvl="1"/>
            <a:r>
              <a:rPr lang="en-US" sz="1800" dirty="0"/>
              <a:t>20,000</a:t>
            </a:r>
          </a:p>
          <a:p>
            <a:pPr lvl="1"/>
            <a:r>
              <a:rPr lang="en-US" sz="1800" dirty="0" smtClean="0"/>
              <a:t>7,654,321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Following are some exceptions:</a:t>
            </a:r>
          </a:p>
          <a:p>
            <a:pPr lvl="1"/>
            <a:r>
              <a:rPr lang="en-US" sz="1800" dirty="0"/>
              <a:t>Page and lines numbers (page 1014)</a:t>
            </a:r>
          </a:p>
          <a:p>
            <a:pPr lvl="1"/>
            <a:r>
              <a:rPr lang="en-US" sz="1800" dirty="0"/>
              <a:t>Addresses (4132 Broadway)</a:t>
            </a:r>
          </a:p>
          <a:p>
            <a:pPr lvl="1"/>
            <a:r>
              <a:rPr lang="en-US" sz="1800" dirty="0"/>
              <a:t>Four-digit year numbers (1999)</a:t>
            </a:r>
          </a:p>
          <a:p>
            <a:pPr lvl="1"/>
            <a:r>
              <a:rPr lang="en-US" sz="1800" dirty="0"/>
              <a:t>Degrees of temperature (3071 °F)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78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2282"/>
            <a:ext cx="7886700" cy="4589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For dates, use cardinal numbers (1, 2, 3), not ordinal numbers (1st, 2nd, 3rd). </a:t>
            </a:r>
          </a:p>
          <a:p>
            <a:pPr lvl="2"/>
            <a:r>
              <a:rPr lang="en-US" sz="1500" dirty="0"/>
              <a:t>NOT: My birthday is March 24</a:t>
            </a:r>
            <a:r>
              <a:rPr lang="en-US" sz="1500" baseline="30000" dirty="0"/>
              <a:t>th</a:t>
            </a:r>
            <a:r>
              <a:rPr lang="en-US" sz="1500" dirty="0"/>
              <a:t>.</a:t>
            </a:r>
          </a:p>
          <a:p>
            <a:pPr lvl="2"/>
            <a:r>
              <a:rPr lang="en-US" sz="1500" dirty="0"/>
              <a:t>BUT: My birthday is March 24</a:t>
            </a:r>
            <a:r>
              <a:rPr lang="en-US" sz="1500" dirty="0" smtClean="0"/>
              <a:t>.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For three-part dates, you can use either of the forms below:</a:t>
            </a:r>
          </a:p>
          <a:p>
            <a:pPr lvl="2"/>
            <a:r>
              <a:rPr lang="en-US" sz="1500" dirty="0"/>
              <a:t>March 3, 1847 (month-day-year)</a:t>
            </a:r>
          </a:p>
          <a:p>
            <a:pPr lvl="2"/>
            <a:r>
              <a:rPr lang="en-US" sz="1500" dirty="0"/>
              <a:t>3 March 1847 (day-month-year</a:t>
            </a:r>
            <a:r>
              <a:rPr lang="en-US" sz="1500" dirty="0" smtClean="0"/>
              <a:t>)</a:t>
            </a:r>
            <a:endParaRPr lang="en-US" sz="1500" dirty="0"/>
          </a:p>
          <a:p>
            <a:pPr marL="0" indent="0">
              <a:buNone/>
            </a:pPr>
            <a:r>
              <a:rPr lang="en-US" sz="2000" dirty="0"/>
              <a:t>If you use the month-day-year format in the middle of a sentence, place a comma after the day and the year. If you use the day-month-year format, no commas are necessary.</a:t>
            </a:r>
          </a:p>
          <a:p>
            <a:pPr lvl="2"/>
            <a:r>
              <a:rPr lang="en-US" sz="1500" dirty="0"/>
              <a:t>Alexander Graham Bell was born </a:t>
            </a:r>
            <a:r>
              <a:rPr lang="en-US" sz="1500" u="sng" dirty="0"/>
              <a:t>March 3, 1847,</a:t>
            </a:r>
            <a:r>
              <a:rPr lang="en-US" sz="1500" dirty="0"/>
              <a:t> in Edinburgh, Scotland.</a:t>
            </a:r>
          </a:p>
          <a:p>
            <a:pPr lvl="2"/>
            <a:r>
              <a:rPr lang="en-US" sz="1500" dirty="0"/>
              <a:t>Alexander Graham Bell was born </a:t>
            </a:r>
            <a:r>
              <a:rPr lang="en-US" sz="1500" u="sng" dirty="0"/>
              <a:t>3 March 1847</a:t>
            </a:r>
            <a:r>
              <a:rPr lang="en-US" sz="1500" dirty="0"/>
              <a:t> in Edinburgh, Scotland.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6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Decades</a:t>
            </a:r>
          </a:p>
          <a:p>
            <a:pPr lvl="1"/>
            <a:r>
              <a:rPr lang="en-US" dirty="0" smtClean="0"/>
              <a:t>Decades </a:t>
            </a:r>
            <a:r>
              <a:rPr lang="en-US" dirty="0"/>
              <a:t>are usually written out in lowercase letters (the twenties), unless they are part of special expressions (the Roaring Twenties). </a:t>
            </a:r>
          </a:p>
          <a:p>
            <a:pPr lvl="1"/>
            <a:r>
              <a:rPr lang="en-US" dirty="0"/>
              <a:t>Decades can also be expressed in numerals (the 1920s, the ‘20s).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Whichever </a:t>
            </a:r>
            <a:r>
              <a:rPr lang="en-US" dirty="0"/>
              <a:t>form you use to express decades, be consistent.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524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cont.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1654"/>
            <a:ext cx="7886700" cy="4720373"/>
          </a:xfrm>
        </p:spPr>
        <p:txBody>
          <a:bodyPr>
            <a:noAutofit/>
          </a:bodyPr>
          <a:lstStyle/>
          <a:p>
            <a:r>
              <a:rPr lang="en-US" sz="2400" dirty="0"/>
              <a:t>Centuries</a:t>
            </a:r>
          </a:p>
          <a:p>
            <a:pPr lvl="1"/>
            <a:r>
              <a:rPr lang="en-US" sz="2000" dirty="0"/>
              <a:t>Spell out centuries in lowercase letters: </a:t>
            </a:r>
          </a:p>
          <a:p>
            <a:pPr lvl="2"/>
            <a:r>
              <a:rPr lang="en-US" sz="1600" dirty="0"/>
              <a:t>the twentieth century</a:t>
            </a:r>
          </a:p>
          <a:p>
            <a:pPr lvl="2"/>
            <a:r>
              <a:rPr lang="en-US" sz="1600" dirty="0"/>
              <a:t>the mid-nineteenth century</a:t>
            </a:r>
          </a:p>
          <a:p>
            <a:pPr lvl="1"/>
            <a:r>
              <a:rPr lang="en-US" sz="2000" dirty="0"/>
              <a:t>Hyphenate centuries when they are used as adjectives before nouns:</a:t>
            </a:r>
          </a:p>
          <a:p>
            <a:pPr lvl="2"/>
            <a:r>
              <a:rPr lang="en-US" sz="1600" dirty="0"/>
              <a:t>eighteenth-century thought</a:t>
            </a:r>
          </a:p>
          <a:p>
            <a:pPr lvl="2"/>
            <a:r>
              <a:rPr lang="en-US" sz="1600" dirty="0"/>
              <a:t>first-century Christianity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657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cont.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Designation</a:t>
            </a:r>
          </a:p>
          <a:p>
            <a:pPr lvl="1"/>
            <a:r>
              <a:rPr lang="en-US" dirty="0"/>
              <a:t>The abbreviation BC follows the year, but AD precedes it.</a:t>
            </a:r>
          </a:p>
          <a:p>
            <a:pPr lvl="2"/>
            <a:r>
              <a:rPr lang="en-US" dirty="0"/>
              <a:t>19 BC</a:t>
            </a:r>
          </a:p>
          <a:p>
            <a:pPr lvl="2"/>
            <a:r>
              <a:rPr lang="en-US" dirty="0"/>
              <a:t>AD 565</a:t>
            </a:r>
          </a:p>
          <a:p>
            <a:r>
              <a:rPr lang="en-US" dirty="0"/>
              <a:t>Some writers prefer to use BCE and CE, both of which follow the year.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972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1002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1_Office Theme</vt:lpstr>
      <vt:lpstr>Office Theme</vt:lpstr>
      <vt:lpstr>Writing Lab</vt:lpstr>
      <vt:lpstr>What is a Number?</vt:lpstr>
      <vt:lpstr>What is a Number? Cont.</vt:lpstr>
      <vt:lpstr>General Rules</vt:lpstr>
      <vt:lpstr>Commas in Numbers</vt:lpstr>
      <vt:lpstr>Dates</vt:lpstr>
      <vt:lpstr>Dates cont.</vt:lpstr>
      <vt:lpstr>Dates cont. 2</vt:lpstr>
      <vt:lpstr>Dates cont. 3</vt:lpstr>
      <vt:lpstr>Times</vt:lpstr>
      <vt:lpstr>Decimals</vt:lpstr>
      <vt:lpstr>Percentages</vt:lpstr>
      <vt:lpstr>Units of Measurement</vt:lpstr>
      <vt:lpstr>Roman Numerals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22</cp:revision>
  <dcterms:created xsi:type="dcterms:W3CDTF">2018-05-29T16:49:48Z</dcterms:created>
  <dcterms:modified xsi:type="dcterms:W3CDTF">2019-04-12T19:07:57Z</dcterms:modified>
</cp:coreProperties>
</file>