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73" r:id="rId4"/>
    <p:sldId id="275" r:id="rId5"/>
    <p:sldId id="276" r:id="rId6"/>
    <p:sldId id="277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 smtClean="0"/>
              <a:t>Italics/Underlining and </a:t>
            </a:r>
            <a:r>
              <a:rPr lang="en-US" dirty="0"/>
              <a:t>Quotation Marks 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Italics/Underlining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you’re using a computer or keyboard that has an italics font, use italics. Otherwise, use underlining.</a:t>
            </a:r>
          </a:p>
          <a:p>
            <a:r>
              <a:rPr lang="en-US" dirty="0"/>
              <a:t>In general, underline the titles of works. </a:t>
            </a:r>
          </a:p>
          <a:p>
            <a:r>
              <a:rPr lang="en-US" dirty="0"/>
              <a:t>Titles to be underlined include the names of movies, books, plays, long poems published as books, compact discs, audiocassettes, record albums, ballets, television and radio programs, and operas.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quotation marks for the titles of works published within larger works. </a:t>
            </a:r>
          </a:p>
          <a:p>
            <a:r>
              <a:rPr lang="en-US" dirty="0"/>
              <a:t>Such titles include the names of articles, essays, short stories, short poems, chapters of books, individual episodes of television and radio programs, and songs.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6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Italics/Underlining and </a:t>
            </a:r>
            <a:r>
              <a:rPr lang="en-US" dirty="0"/>
              <a:t>Quotation Marks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Italics and underlining </a:t>
            </a:r>
            <a:r>
              <a:rPr lang="en-US" dirty="0"/>
              <a:t>is used to identify certain </a:t>
            </a:r>
            <a:r>
              <a:rPr lang="en-US" dirty="0" smtClean="0"/>
              <a:t>titles, such </a:t>
            </a:r>
            <a:r>
              <a:rPr lang="en-US" dirty="0"/>
              <a:t>as books, movies, plays, newspapers, </a:t>
            </a:r>
            <a:r>
              <a:rPr lang="en-US" dirty="0" smtClean="0"/>
              <a:t>magazines</a:t>
            </a:r>
            <a:r>
              <a:rPr lang="en-US" dirty="0"/>
              <a:t>, paintings, sculptures, and </a:t>
            </a:r>
            <a:r>
              <a:rPr lang="en-US" dirty="0" smtClean="0"/>
              <a:t>aircrafts.</a:t>
            </a:r>
            <a:endParaRPr lang="en-US" dirty="0"/>
          </a:p>
          <a:p>
            <a:pPr lvl="1"/>
            <a:r>
              <a:rPr lang="en-US" dirty="0"/>
              <a:t>Tom Hanks starred in a number of movies including </a:t>
            </a:r>
            <a:r>
              <a:rPr lang="en-US" u="sng" dirty="0"/>
              <a:t>Big</a:t>
            </a:r>
            <a:r>
              <a:rPr lang="en-US" dirty="0"/>
              <a:t>, </a:t>
            </a:r>
            <a:r>
              <a:rPr lang="en-US" u="sng" dirty="0"/>
              <a:t>The Terminal</a:t>
            </a:r>
            <a:r>
              <a:rPr lang="en-US" dirty="0"/>
              <a:t>, and </a:t>
            </a:r>
            <a:r>
              <a:rPr lang="en-US" u="sng" dirty="0"/>
              <a:t>The Da Vinci Code</a:t>
            </a:r>
            <a:r>
              <a:rPr lang="en-US" dirty="0"/>
              <a:t>.</a:t>
            </a:r>
          </a:p>
          <a:p>
            <a:r>
              <a:rPr lang="en-US" dirty="0" smtClean="0"/>
              <a:t>Italics and underlining </a:t>
            </a:r>
            <a:r>
              <a:rPr lang="en-US" dirty="0"/>
              <a:t>is also used to identify </a:t>
            </a:r>
            <a:r>
              <a:rPr lang="en-US" dirty="0" smtClean="0"/>
              <a:t>foreign words </a:t>
            </a:r>
            <a:r>
              <a:rPr lang="en-US" dirty="0"/>
              <a:t>or phrases that have not become </a:t>
            </a:r>
            <a:r>
              <a:rPr lang="en-US" dirty="0" smtClean="0"/>
              <a:t>fully anglicized/naturalized</a:t>
            </a:r>
            <a:r>
              <a:rPr lang="en-US" dirty="0"/>
              <a:t>. Consult a dictionary if </a:t>
            </a:r>
            <a:r>
              <a:rPr lang="en-US" dirty="0" smtClean="0"/>
              <a:t>in doubt</a:t>
            </a:r>
            <a:r>
              <a:rPr lang="en-US" dirty="0"/>
              <a:t>.</a:t>
            </a:r>
          </a:p>
          <a:p>
            <a:r>
              <a:rPr lang="en-US" dirty="0" err="1"/>
              <a:t>Paule</a:t>
            </a:r>
            <a:r>
              <a:rPr lang="en-US" dirty="0"/>
              <a:t> Marshall’s novel </a:t>
            </a:r>
            <a:r>
              <a:rPr lang="en-US" i="1" dirty="0"/>
              <a:t>Brown Girl</a:t>
            </a:r>
            <a:r>
              <a:rPr lang="en-US" dirty="0"/>
              <a:t>, </a:t>
            </a:r>
            <a:r>
              <a:rPr lang="en-US" i="1" dirty="0"/>
              <a:t>Brownstones</a:t>
            </a:r>
            <a:r>
              <a:rPr lang="en-US" dirty="0"/>
              <a:t> is a </a:t>
            </a:r>
            <a:r>
              <a:rPr lang="en-US" i="1" dirty="0"/>
              <a:t>bildungsroman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49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Italics/Underlining and </a:t>
            </a:r>
            <a:r>
              <a:rPr lang="en-US" dirty="0" smtClean="0"/>
              <a:t>Quotation Marks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you include both a word and its definition in a sentence, italicize the word being defined and place its definition in quotation </a:t>
            </a:r>
            <a:r>
              <a:rPr lang="en-US" dirty="0" smtClean="0"/>
              <a:t>marks.</a:t>
            </a:r>
          </a:p>
          <a:p>
            <a:pPr lvl="1"/>
            <a:r>
              <a:rPr lang="en-US" i="1" dirty="0" smtClean="0"/>
              <a:t>Aesthetic</a:t>
            </a:r>
            <a:r>
              <a:rPr lang="en-US" dirty="0" smtClean="0"/>
              <a:t> </a:t>
            </a:r>
            <a:r>
              <a:rPr lang="en-US" dirty="0"/>
              <a:t>is different from the word </a:t>
            </a:r>
            <a:r>
              <a:rPr lang="en-US" i="1" dirty="0"/>
              <a:t>ecstatic</a:t>
            </a:r>
            <a:r>
              <a:rPr lang="en-US" dirty="0"/>
              <a:t> which means “thrilled” or “elated”; </a:t>
            </a:r>
            <a:r>
              <a:rPr lang="en-US" i="1" dirty="0"/>
              <a:t>aesthetic</a:t>
            </a:r>
            <a:r>
              <a:rPr lang="en-US" dirty="0"/>
              <a:t> means “artistically beautiful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/>
              <a:t>Underline or italicize words used as words and not as grammatical units.</a:t>
            </a:r>
          </a:p>
          <a:p>
            <a:pPr lvl="1"/>
            <a:r>
              <a:rPr lang="en-US" dirty="0" smtClean="0"/>
              <a:t>Although </a:t>
            </a:r>
            <a:r>
              <a:rPr lang="en-US" u="sng" dirty="0"/>
              <a:t>you</a:t>
            </a:r>
            <a:r>
              <a:rPr lang="en-US" dirty="0"/>
              <a:t> is the second person </a:t>
            </a:r>
            <a:r>
              <a:rPr lang="en-US" dirty="0" smtClean="0"/>
              <a:t>plural </a:t>
            </a:r>
            <a:r>
              <a:rPr lang="en-US" dirty="0"/>
              <a:t>pronoun, some </a:t>
            </a:r>
            <a:r>
              <a:rPr lang="en-US" dirty="0" smtClean="0"/>
              <a:t>Southerners </a:t>
            </a:r>
            <a:r>
              <a:rPr lang="en-US" dirty="0"/>
              <a:t>insist on saying “</a:t>
            </a:r>
            <a:r>
              <a:rPr lang="en-US" dirty="0" err="1"/>
              <a:t>y’all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phrase </a:t>
            </a:r>
            <a:r>
              <a:rPr lang="en-US" i="1" dirty="0"/>
              <a:t>a lot of </a:t>
            </a:r>
            <a:r>
              <a:rPr lang="en-US" dirty="0"/>
              <a:t>is </a:t>
            </a:r>
            <a:r>
              <a:rPr lang="en-US" dirty="0" smtClean="0"/>
              <a:t>commonly </a:t>
            </a:r>
            <a:r>
              <a:rPr lang="en-US" dirty="0"/>
              <a:t>used—and misspelled—in writing.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465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356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Office Theme</vt:lpstr>
      <vt:lpstr>Writing Lab</vt:lpstr>
      <vt:lpstr>Italics/Underlining</vt:lpstr>
      <vt:lpstr>Quotation Marks</vt:lpstr>
      <vt:lpstr>Italics/Underlining and Quotation Marks </vt:lpstr>
      <vt:lpstr>Italics/Underlining and Quotation Marks cont.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20</cp:revision>
  <dcterms:created xsi:type="dcterms:W3CDTF">2018-05-29T16:49:48Z</dcterms:created>
  <dcterms:modified xsi:type="dcterms:W3CDTF">2019-04-12T18:52:14Z</dcterms:modified>
</cp:coreProperties>
</file>