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74" r:id="rId2"/>
  </p:sldMasterIdLst>
  <p:notesMasterIdLst>
    <p:notesMasterId r:id="rId14"/>
  </p:notesMasterIdLst>
  <p:sldIdLst>
    <p:sldId id="257" r:id="rId3"/>
    <p:sldId id="273" r:id="rId4"/>
    <p:sldId id="275" r:id="rId5"/>
    <p:sldId id="276" r:id="rId6"/>
    <p:sldId id="277" r:id="rId7"/>
    <p:sldId id="278" r:id="rId8"/>
    <p:sldId id="279" r:id="rId9"/>
    <p:sldId id="280" r:id="rId10"/>
    <p:sldId id="281" r:id="rId11"/>
    <p:sldId id="282"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4699" autoAdjust="0"/>
  </p:normalViewPr>
  <p:slideViewPr>
    <p:cSldViewPr snapToGrid="0">
      <p:cViewPr varScale="1">
        <p:scale>
          <a:sx n="124" d="100"/>
          <a:sy n="124" d="100"/>
        </p:scale>
        <p:origin x="1146"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AE70E-F078-46F1-89B4-57599DC27663}" type="datetimeFigureOut">
              <a:rPr lang="en-US" smtClean="0"/>
              <a:t>4/12/2019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34C8D7-DF53-4528-AC35-436D22C1CCCC}" type="slidenum">
              <a:rPr lang="en-US" smtClean="0"/>
              <a:t>‹#›</a:t>
            </a:fld>
            <a:endParaRPr lang="en-US"/>
          </a:p>
        </p:txBody>
      </p:sp>
    </p:spTree>
    <p:extLst>
      <p:ext uri="{BB962C8B-B14F-4D97-AF65-F5344CB8AC3E}">
        <p14:creationId xmlns:p14="http://schemas.microsoft.com/office/powerpoint/2010/main" val="40821526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4227225"/>
            <a:ext cx="7772400" cy="1291419"/>
          </a:xfrm>
        </p:spPr>
        <p:txBody>
          <a:bodyPr anchor="b">
            <a:noAutofit/>
          </a:bodyPr>
          <a:lstStyle>
            <a:lvl1pPr algn="ctr">
              <a:defRPr sz="4000" b="1">
                <a:solidFill>
                  <a:srgbClr val="0069AA"/>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143000" y="5556119"/>
            <a:ext cx="6858000" cy="468443"/>
          </a:xfrm>
        </p:spPr>
        <p:txBody>
          <a:bodyPr/>
          <a:lstStyle>
            <a:lvl1pPr marL="0" indent="0" algn="ctr">
              <a:buNone/>
              <a:defRPr sz="2400">
                <a:solidFill>
                  <a:srgbClr val="0069AA"/>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02619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8924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580028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757948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pic>
        <p:nvPicPr>
          <p:cNvPr id="7" name="Picture 6" descr="C:\Users\rphelps\Desktop\WritingLab_PrimaryHorizontal_Spot.jpg"/>
          <p:cNvPicPr/>
          <p:nvPr userDrawn="1"/>
        </p:nvPicPr>
        <p:blipFill rotWithShape="1">
          <a:blip r:embed="rId2" cstate="print">
            <a:extLst>
              <a:ext uri="{28A0092B-C50C-407E-A947-70E740481C1C}">
                <a14:useLocalDpi xmlns:a14="http://schemas.microsoft.com/office/drawing/2010/main" val="0"/>
              </a:ext>
            </a:extLst>
          </a:blip>
          <a:srcRect l="12339" r="9625"/>
          <a:stretch/>
        </p:blipFill>
        <p:spPr bwMode="auto">
          <a:xfrm>
            <a:off x="6867609" y="5556382"/>
            <a:ext cx="1714500" cy="97663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5800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631121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253961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3C6242-8C72-4700-A8AD-64E8A854F16C}" type="datetimeFigureOut">
              <a:rPr lang="en-US" smtClean="0"/>
              <a:t>4/12/2019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411403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A3C6242-8C72-4700-A8AD-64E8A854F16C}" type="datetimeFigureOut">
              <a:rPr lang="en-US" smtClean="0"/>
              <a:t>4/12/2019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3903849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C6242-8C72-4700-A8AD-64E8A854F16C}" type="datetimeFigureOut">
              <a:rPr lang="en-US" smtClean="0"/>
              <a:t>4/12/2019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6012514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13219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902566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3C6242-8C72-4700-A8AD-64E8A854F16C}" type="datetimeFigureOut">
              <a:rPr lang="en-US" smtClean="0"/>
              <a:t>4/12/2019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40771592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23629878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3C6242-8C72-4700-A8AD-64E8A854F16C}" type="datetimeFigureOut">
              <a:rPr lang="en-US" smtClean="0"/>
              <a:t>4/12/2019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F49B65-029B-45B5-A0AA-B88C4CD9AAE2}" type="slidenum">
              <a:rPr lang="en-US" smtClean="0"/>
              <a:t>‹#›</a:t>
            </a:fld>
            <a:endParaRPr lang="en-US"/>
          </a:p>
        </p:txBody>
      </p:sp>
    </p:spTree>
    <p:extLst>
      <p:ext uri="{BB962C8B-B14F-4D97-AF65-F5344CB8AC3E}">
        <p14:creationId xmlns:p14="http://schemas.microsoft.com/office/powerpoint/2010/main" val="106238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4/12/2019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09536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46143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4/12/2019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44511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4/12/2019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4975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4/12/2019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774016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0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4/12/2019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24883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82218367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690689"/>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3C6242-8C72-4700-A8AD-64E8A854F16C}" type="datetimeFigureOut">
              <a:rPr lang="en-US" smtClean="0"/>
              <a:t>4/12/2019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F49B65-029B-45B5-A0AA-B88C4CD9AAE2}" type="slidenum">
              <a:rPr lang="en-US" smtClean="0"/>
              <a:t>‹#›</a:t>
            </a:fld>
            <a:endParaRPr lang="en-US"/>
          </a:p>
        </p:txBody>
      </p:sp>
    </p:spTree>
    <p:extLst>
      <p:ext uri="{BB962C8B-B14F-4D97-AF65-F5344CB8AC3E}">
        <p14:creationId xmlns:p14="http://schemas.microsoft.com/office/powerpoint/2010/main" val="380028795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rgbClr val="0069AA"/>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https://uwf.edu/cassh/support-resources/the-uwf-writing-lab/expand-your-skills/mini-lessons-for-grammar/" TargetMode="External"/><Relationship Id="rId2" Type="http://schemas.openxmlformats.org/officeDocument/2006/relationships/hyperlink" Target="https://uwf.edu/cassh/support-resources/the-uwf-writing-lab/"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Writing Lab</a:t>
            </a:r>
          </a:p>
        </p:txBody>
      </p:sp>
      <p:sp>
        <p:nvSpPr>
          <p:cNvPr id="3" name="Subtitle 2"/>
          <p:cNvSpPr>
            <a:spLocks noGrp="1"/>
          </p:cNvSpPr>
          <p:nvPr>
            <p:ph type="subTitle" idx="1"/>
          </p:nvPr>
        </p:nvSpPr>
        <p:spPr>
          <a:xfrm>
            <a:off x="1395412" y="5645019"/>
            <a:ext cx="6467475" cy="468443"/>
          </a:xfrm>
        </p:spPr>
        <p:txBody>
          <a:bodyPr>
            <a:noAutofit/>
          </a:bodyPr>
          <a:lstStyle/>
          <a:p>
            <a:r>
              <a:rPr lang="en-US" dirty="0"/>
              <a:t>Ellipses</a:t>
            </a:r>
          </a:p>
        </p:txBody>
      </p:sp>
    </p:spTree>
    <p:extLst>
      <p:ext uri="{BB962C8B-B14F-4D97-AF65-F5344CB8AC3E}">
        <p14:creationId xmlns:p14="http://schemas.microsoft.com/office/powerpoint/2010/main" val="33983288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Ellipses Reminders</a:t>
            </a:r>
            <a:endParaRPr lang="en-US" dirty="0"/>
          </a:p>
        </p:txBody>
      </p:sp>
      <p:sp>
        <p:nvSpPr>
          <p:cNvPr id="3" name="Content Placeholder 2"/>
          <p:cNvSpPr>
            <a:spLocks noGrp="1"/>
          </p:cNvSpPr>
          <p:nvPr>
            <p:ph idx="1"/>
          </p:nvPr>
        </p:nvSpPr>
        <p:spPr>
          <a:xfrm>
            <a:off x="628650" y="1575429"/>
            <a:ext cx="7886700" cy="4351338"/>
          </a:xfrm>
        </p:spPr>
        <p:txBody>
          <a:bodyPr>
            <a:normAutofit fontScale="55000" lnSpcReduction="20000"/>
          </a:bodyPr>
          <a:lstStyle/>
          <a:p>
            <a:r>
              <a:rPr lang="en-US" sz="3100" dirty="0"/>
              <a:t>1. Use three periods with a space before each ellipsis and a space after the last ellipsis ( . . . ).</a:t>
            </a:r>
          </a:p>
          <a:p>
            <a:r>
              <a:rPr lang="en-US" sz="3100" dirty="0" smtClean="0"/>
              <a:t>2. Do </a:t>
            </a:r>
            <a:r>
              <a:rPr lang="en-US" sz="3100" dirty="0"/>
              <a:t>not begin a quote with ellipses.  </a:t>
            </a:r>
          </a:p>
          <a:p>
            <a:r>
              <a:rPr lang="en-US" sz="3100" dirty="0" smtClean="0"/>
              <a:t>3. </a:t>
            </a:r>
            <a:r>
              <a:rPr lang="en-US" sz="3100" dirty="0"/>
              <a:t>Never use more than three ellipses (or four ellipses if coinciding with the end of a sentence). </a:t>
            </a:r>
          </a:p>
          <a:p>
            <a:r>
              <a:rPr lang="en-US" sz="3100" dirty="0" smtClean="0"/>
              <a:t>4. </a:t>
            </a:r>
            <a:r>
              <a:rPr lang="en-US" sz="3100" dirty="0"/>
              <a:t>Always single space after ellipses and after the final period of a complete sentence that precedes ellipses. </a:t>
            </a:r>
          </a:p>
          <a:p>
            <a:r>
              <a:rPr lang="en-US" sz="3100" dirty="0" smtClean="0"/>
              <a:t>5. </a:t>
            </a:r>
            <a:r>
              <a:rPr lang="en-US" sz="3100" dirty="0"/>
              <a:t>MLA requires that ellipses be used if material is omitted from the end of a quotation. It does not require ellipses if material is omitted from the beginning of the quotation.</a:t>
            </a:r>
          </a:p>
          <a:p>
            <a:r>
              <a:rPr lang="en-US" sz="3100" dirty="0" smtClean="0"/>
              <a:t>6. </a:t>
            </a:r>
            <a:r>
              <a:rPr lang="en-US" sz="3100" dirty="0" err="1"/>
              <a:t>Turabian</a:t>
            </a:r>
            <a:r>
              <a:rPr lang="en-US" sz="3100" dirty="0"/>
              <a:t> does not require that ellipses be used to represent omitted material at the beginning or the end of a quotation unless a textual studies method is being used. </a:t>
            </a:r>
          </a:p>
          <a:p>
            <a:r>
              <a:rPr lang="en-US" sz="3100" dirty="0" smtClean="0"/>
              <a:t>7. </a:t>
            </a:r>
            <a:r>
              <a:rPr lang="en-US" sz="3100" dirty="0"/>
              <a:t>APA does not require that ellipses be used to represent omitted material at the beginning or the end of a quotation unless, in order to prevent misinterpretation, the ellipses are needed to emphasize that the quotation was taken from a larger source. </a:t>
            </a:r>
          </a:p>
          <a:p>
            <a:endParaRPr lang="en-US" dirty="0"/>
          </a:p>
        </p:txBody>
      </p:sp>
    </p:spTree>
    <p:extLst>
      <p:ext uri="{BB962C8B-B14F-4D97-AF65-F5344CB8AC3E}">
        <p14:creationId xmlns:p14="http://schemas.microsoft.com/office/powerpoint/2010/main" val="2277103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That’s all, folks!</a:t>
            </a:r>
          </a:p>
        </p:txBody>
      </p:sp>
      <p:sp>
        <p:nvSpPr>
          <p:cNvPr id="3" name="Content Placeholder 2"/>
          <p:cNvSpPr>
            <a:spLocks noGrp="1"/>
          </p:cNvSpPr>
          <p:nvPr>
            <p:ph idx="1"/>
          </p:nvPr>
        </p:nvSpPr>
        <p:spPr/>
        <p:txBody>
          <a:bodyPr/>
          <a:lstStyle/>
          <a:p>
            <a:r>
              <a:rPr lang="en-US" dirty="0"/>
              <a:t>This lesson is part of the UWF Writing Lab Grammar Mini-Lesson Series</a:t>
            </a:r>
          </a:p>
          <a:p>
            <a:r>
              <a:rPr lang="en-US" dirty="0"/>
              <a:t>Lessons adapted from </a:t>
            </a:r>
            <a:r>
              <a:rPr lang="en-US" i="1" dirty="0"/>
              <a:t>Real Good Grammar, Too</a:t>
            </a:r>
            <a:r>
              <a:rPr lang="en-US" dirty="0"/>
              <a:t> by Mamie Webb Hixon</a:t>
            </a:r>
          </a:p>
          <a:p>
            <a:r>
              <a:rPr lang="en-US" dirty="0"/>
              <a:t>To find out more, visit the Writing Lab’s </a:t>
            </a:r>
            <a:r>
              <a:rPr lang="en-US" dirty="0">
                <a:hlinkClick r:id="rId2"/>
              </a:rPr>
              <a:t>website</a:t>
            </a:r>
            <a:r>
              <a:rPr lang="en-US" dirty="0"/>
              <a:t> where you can </a:t>
            </a:r>
            <a:r>
              <a:rPr lang="en-US" dirty="0">
                <a:hlinkClick r:id="rId3"/>
              </a:rPr>
              <a:t>take a self-scoring quiz </a:t>
            </a:r>
            <a:r>
              <a:rPr lang="en-US" dirty="0"/>
              <a:t>corresponding to this lesson</a:t>
            </a:r>
          </a:p>
        </p:txBody>
      </p:sp>
    </p:spTree>
    <p:extLst>
      <p:ext uri="{BB962C8B-B14F-4D97-AF65-F5344CB8AC3E}">
        <p14:creationId xmlns:p14="http://schemas.microsoft.com/office/powerpoint/2010/main" val="1335945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F9A10-A759-4B0E-A9D9-4889007B970D}"/>
              </a:ext>
            </a:extLst>
          </p:cNvPr>
          <p:cNvSpPr>
            <a:spLocks noGrp="1"/>
          </p:cNvSpPr>
          <p:nvPr>
            <p:ph type="title"/>
          </p:nvPr>
        </p:nvSpPr>
        <p:spPr/>
        <p:txBody>
          <a:bodyPr/>
          <a:lstStyle/>
          <a:p>
            <a:r>
              <a:rPr lang="en-US" dirty="0"/>
              <a:t>Ellipses</a:t>
            </a:r>
          </a:p>
        </p:txBody>
      </p:sp>
      <p:sp>
        <p:nvSpPr>
          <p:cNvPr id="3" name="Content Placeholder 2">
            <a:extLst>
              <a:ext uri="{FF2B5EF4-FFF2-40B4-BE49-F238E27FC236}">
                <a16:creationId xmlns:a16="http://schemas.microsoft.com/office/drawing/2014/main" id="{21F59E8C-BBE2-4F87-83C6-64048B1F26CD}"/>
              </a:ext>
            </a:extLst>
          </p:cNvPr>
          <p:cNvSpPr>
            <a:spLocks noGrp="1"/>
          </p:cNvSpPr>
          <p:nvPr>
            <p:ph idx="1"/>
          </p:nvPr>
        </p:nvSpPr>
        <p:spPr/>
        <p:txBody>
          <a:bodyPr/>
          <a:lstStyle/>
          <a:p>
            <a:r>
              <a:rPr lang="en-US" dirty="0" smtClean="0"/>
              <a:t>Ellipses: </a:t>
            </a:r>
            <a:r>
              <a:rPr lang="en-US" dirty="0"/>
              <a:t>a punctuation mark of three spaced dots </a:t>
            </a:r>
            <a:endParaRPr lang="en-US" dirty="0" smtClean="0"/>
          </a:p>
          <a:p>
            <a:pPr marL="0" indent="0">
              <a:buNone/>
            </a:pPr>
            <a:r>
              <a:rPr lang="en-US" dirty="0" smtClean="0"/>
              <a:t>(. </a:t>
            </a:r>
            <a:r>
              <a:rPr lang="en-US" dirty="0"/>
              <a:t>. .) used to show an omission in writing or printing (Plural:  ellipses</a:t>
            </a:r>
            <a:r>
              <a:rPr lang="en-US" dirty="0" smtClean="0"/>
              <a:t>).</a:t>
            </a:r>
            <a:endParaRPr lang="en-US" dirty="0"/>
          </a:p>
          <a:p>
            <a:endParaRPr lang="en-US" dirty="0"/>
          </a:p>
        </p:txBody>
      </p:sp>
    </p:spTree>
    <p:extLst>
      <p:ext uri="{BB962C8B-B14F-4D97-AF65-F5344CB8AC3E}">
        <p14:creationId xmlns:p14="http://schemas.microsoft.com/office/powerpoint/2010/main" val="1213560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Ellipses</a:t>
            </a:r>
          </a:p>
        </p:txBody>
      </p:sp>
      <p:sp>
        <p:nvSpPr>
          <p:cNvPr id="3" name="Content Placeholder 2"/>
          <p:cNvSpPr>
            <a:spLocks noGrp="1"/>
          </p:cNvSpPr>
          <p:nvPr>
            <p:ph idx="1"/>
          </p:nvPr>
        </p:nvSpPr>
        <p:spPr>
          <a:xfrm>
            <a:off x="628650" y="1475536"/>
            <a:ext cx="7886700" cy="4351338"/>
          </a:xfrm>
        </p:spPr>
        <p:txBody>
          <a:bodyPr>
            <a:normAutofit/>
          </a:bodyPr>
          <a:lstStyle/>
          <a:p>
            <a:r>
              <a:rPr lang="en-US" dirty="0"/>
              <a:t>Use ellipses to show omitted material from a quoted passage in order to be fair to the author quoted and to maintain good grammar in the writer’s own work. Your resulting passage should be grammatically complete and correct.</a:t>
            </a:r>
          </a:p>
          <a:p>
            <a:pPr lvl="1"/>
            <a:r>
              <a:rPr lang="en-US" dirty="0"/>
              <a:t>Original: “The boy’s parents, frustrated with their son’s declining grades, asked what they could do to help their child succeed.” </a:t>
            </a:r>
          </a:p>
          <a:p>
            <a:pPr lvl="1"/>
            <a:r>
              <a:rPr lang="en-US" dirty="0"/>
              <a:t>Quotation with omitted material: “The boy’s parents . . . asked what they could do to help their child succeed.”</a:t>
            </a:r>
          </a:p>
          <a:p>
            <a:endParaRPr lang="en-US" dirty="0"/>
          </a:p>
        </p:txBody>
      </p:sp>
    </p:spTree>
    <p:extLst>
      <p:ext uri="{BB962C8B-B14F-4D97-AF65-F5344CB8AC3E}">
        <p14:creationId xmlns:p14="http://schemas.microsoft.com/office/powerpoint/2010/main" val="6884427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a:t>
            </a:r>
            <a:r>
              <a:rPr lang="en-US" dirty="0" smtClean="0"/>
              <a:t>Ellipses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a:t>Original: “An 18-year-old Virginia man was caught shoplifting at a Halloween Express costume store. He agreed to wear a Bert costume and hold a sign in front of the store that says, ‘I got caught shoplifting at Halloween Express.’ The young man will do this for two days. The deal was worked out between the shoplifter and the store owner. The young man is lucky he is not being charged with a crime</a:t>
            </a:r>
            <a:r>
              <a:rPr lang="en-US" dirty="0" smtClean="0"/>
              <a:t>.”</a:t>
            </a:r>
            <a:endParaRPr lang="en-US" dirty="0"/>
          </a:p>
          <a:p>
            <a:r>
              <a:rPr lang="en-US" dirty="0"/>
              <a:t>Quote with </a:t>
            </a:r>
            <a:r>
              <a:rPr lang="en-US" dirty="0" smtClean="0"/>
              <a:t>omitted material</a:t>
            </a:r>
            <a:r>
              <a:rPr lang="en-US" dirty="0"/>
              <a:t>: Rather than pressing charges, the owner of a Virginia costume store is requiring a shoplifter “to wear a Bert costume and hold a sign in front of the store that says, ‘I got caught shoplifting at Halloween Express.’ . . . The young man is lucky he is not being charged with a crime.” </a:t>
            </a:r>
            <a:r>
              <a:rPr lang="en-US" dirty="0" smtClean="0"/>
              <a:t> </a:t>
            </a:r>
            <a:endParaRPr lang="en-US" dirty="0"/>
          </a:p>
          <a:p>
            <a:endParaRPr lang="en-US" dirty="0"/>
          </a:p>
        </p:txBody>
      </p:sp>
    </p:spTree>
    <p:extLst>
      <p:ext uri="{BB962C8B-B14F-4D97-AF65-F5344CB8AC3E}">
        <p14:creationId xmlns:p14="http://schemas.microsoft.com/office/powerpoint/2010/main" val="2463712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Uses of Ellipses cont</a:t>
            </a:r>
            <a:r>
              <a:rPr lang="en-US" dirty="0" smtClean="0"/>
              <a:t>. 2</a:t>
            </a:r>
            <a:endParaRPr lang="en-US" dirty="0"/>
          </a:p>
        </p:txBody>
      </p:sp>
      <p:sp>
        <p:nvSpPr>
          <p:cNvPr id="3" name="Content Placeholder 2"/>
          <p:cNvSpPr>
            <a:spLocks noGrp="1"/>
          </p:cNvSpPr>
          <p:nvPr>
            <p:ph idx="1"/>
          </p:nvPr>
        </p:nvSpPr>
        <p:spPr/>
        <p:txBody>
          <a:bodyPr/>
          <a:lstStyle/>
          <a:p>
            <a:r>
              <a:rPr lang="en-US" dirty="0"/>
              <a:t>Writers may use ellipses at the end of a sentence to emphasize a deliberate trailing off.</a:t>
            </a:r>
          </a:p>
          <a:p>
            <a:pPr lvl="1"/>
            <a:r>
              <a:rPr lang="en-US" dirty="0"/>
              <a:t>“Do you like my dress?” Casey asked. Jonathan paused then began, “Well . . .” </a:t>
            </a:r>
          </a:p>
          <a:p>
            <a:endParaRPr lang="en-US" dirty="0"/>
          </a:p>
        </p:txBody>
      </p:sp>
    </p:spTree>
    <p:extLst>
      <p:ext uri="{BB962C8B-B14F-4D97-AF65-F5344CB8AC3E}">
        <p14:creationId xmlns:p14="http://schemas.microsoft.com/office/powerpoint/2010/main" val="417800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Ellipses Format</a:t>
            </a:r>
            <a:endParaRPr lang="en-US" dirty="0"/>
          </a:p>
        </p:txBody>
      </p:sp>
      <p:sp>
        <p:nvSpPr>
          <p:cNvPr id="3" name="Content Placeholder 2"/>
          <p:cNvSpPr>
            <a:spLocks noGrp="1"/>
          </p:cNvSpPr>
          <p:nvPr>
            <p:ph idx="1"/>
          </p:nvPr>
        </p:nvSpPr>
        <p:spPr/>
        <p:txBody>
          <a:bodyPr>
            <a:normAutofit fontScale="85000" lnSpcReduction="20000"/>
          </a:bodyPr>
          <a:lstStyle/>
          <a:p>
            <a:r>
              <a:rPr lang="en-US" dirty="0"/>
              <a:t>To show omitted material or a sentence trailing off, use three periods with a space before each ellipsis and a space after the last ellipsis ( . . . </a:t>
            </a:r>
            <a:r>
              <a:rPr lang="en-US" dirty="0" smtClean="0"/>
              <a:t>).</a:t>
            </a:r>
          </a:p>
          <a:p>
            <a:pPr lvl="1"/>
            <a:r>
              <a:rPr lang="en-US" dirty="0"/>
              <a:t>“Studying literature . . . may broaden a student’s world </a:t>
            </a:r>
            <a:r>
              <a:rPr lang="en-US" dirty="0" smtClean="0"/>
              <a:t>view.”</a:t>
            </a:r>
          </a:p>
          <a:p>
            <a:r>
              <a:rPr lang="en-US" dirty="0"/>
              <a:t>To show omitted material that is preceded by a complete sentence, use four dots: one dot immediately after the last word of the complete sentence and three more dots with a space before each ellipsis and a space after the last ellipsis. The sentence preceding the ellipses does not have to be the entire sentence from the source in order to be considered a grammatically complete sentence.</a:t>
            </a:r>
          </a:p>
          <a:p>
            <a:pPr lvl="1"/>
            <a:r>
              <a:rPr lang="en-US" dirty="0"/>
              <a:t>“To get the most out of college, students should be organized and plan their schedules. . . . To-do lists and calendars make great graduation presents</a:t>
            </a:r>
            <a:r>
              <a:rPr lang="en-US" dirty="0" smtClean="0"/>
              <a:t>.”</a:t>
            </a:r>
            <a:endParaRPr lang="en-US" dirty="0"/>
          </a:p>
        </p:txBody>
      </p:sp>
    </p:spTree>
    <p:extLst>
      <p:ext uri="{BB962C8B-B14F-4D97-AF65-F5344CB8AC3E}">
        <p14:creationId xmlns:p14="http://schemas.microsoft.com/office/powerpoint/2010/main" val="2175351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Ellipses Format cont.</a:t>
            </a:r>
            <a:endParaRPr lang="en-US" dirty="0"/>
          </a:p>
        </p:txBody>
      </p:sp>
      <p:sp>
        <p:nvSpPr>
          <p:cNvPr id="3" name="Content Placeholder 2"/>
          <p:cNvSpPr>
            <a:spLocks noGrp="1"/>
          </p:cNvSpPr>
          <p:nvPr>
            <p:ph idx="1"/>
          </p:nvPr>
        </p:nvSpPr>
        <p:spPr/>
        <p:txBody>
          <a:bodyPr/>
          <a:lstStyle/>
          <a:p>
            <a:r>
              <a:rPr lang="en-US" dirty="0"/>
              <a:t>For sentences that end with punctuation other than a period such as a question mark or an exclamation point, keep the punctuation and add three dots. </a:t>
            </a:r>
          </a:p>
          <a:p>
            <a:pPr lvl="1"/>
            <a:r>
              <a:rPr lang="en-US" dirty="0"/>
              <a:t>“How cold was it? . . . No one could function in that climate</a:t>
            </a:r>
            <a:r>
              <a:rPr lang="en-US" dirty="0" smtClean="0"/>
              <a:t>.”</a:t>
            </a:r>
            <a:endParaRPr lang="en-US" dirty="0"/>
          </a:p>
          <a:p>
            <a:endParaRPr lang="en-US" dirty="0"/>
          </a:p>
        </p:txBody>
      </p:sp>
    </p:spTree>
    <p:extLst>
      <p:ext uri="{BB962C8B-B14F-4D97-AF65-F5344CB8AC3E}">
        <p14:creationId xmlns:p14="http://schemas.microsoft.com/office/powerpoint/2010/main" val="2605348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Omitted Material </a:t>
            </a:r>
            <a:r>
              <a:rPr lang="en-US" dirty="0"/>
              <a:t>(from MLA Handbook)</a:t>
            </a:r>
          </a:p>
        </p:txBody>
      </p:sp>
      <p:sp>
        <p:nvSpPr>
          <p:cNvPr id="3" name="Content Placeholder 2"/>
          <p:cNvSpPr>
            <a:spLocks noGrp="1"/>
          </p:cNvSpPr>
          <p:nvPr>
            <p:ph idx="1"/>
          </p:nvPr>
        </p:nvSpPr>
        <p:spPr/>
        <p:txBody>
          <a:bodyPr>
            <a:normAutofit fontScale="92500" lnSpcReduction="10000"/>
          </a:bodyPr>
          <a:lstStyle/>
          <a:p>
            <a:r>
              <a:rPr lang="en-US" dirty="0" smtClean="0"/>
              <a:t>Original: </a:t>
            </a:r>
            <a:r>
              <a:rPr lang="en-US" dirty="0"/>
              <a:t>Medical thinking, trapped in the theory of astral influences, stressed air as the communicator of disease, ignoring sanitation or visible carriers. (Barbara W. Tuchman, A Distant Mirror: The Calamitous Fourteenth Century [1978; New York: Ballantine, 1979, print; 101-102]).</a:t>
            </a:r>
          </a:p>
          <a:p>
            <a:r>
              <a:rPr lang="en-US" dirty="0" smtClean="0"/>
              <a:t>Ellipses in the middle: </a:t>
            </a:r>
            <a:r>
              <a:rPr lang="en-US" dirty="0"/>
              <a:t>In surveying various responses to plagues in the Middle Ages, Barbara W. Tuchman writes, “Medical thinking . . . stressed air as the communicator of disease, ignoring sanitation or visible carriers” (101-102).</a:t>
            </a:r>
          </a:p>
          <a:p>
            <a:endParaRPr lang="en-US" dirty="0"/>
          </a:p>
        </p:txBody>
      </p:sp>
    </p:spTree>
    <p:extLst>
      <p:ext uri="{BB962C8B-B14F-4D97-AF65-F5344CB8AC3E}">
        <p14:creationId xmlns:p14="http://schemas.microsoft.com/office/powerpoint/2010/main" val="77625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Omitted Material (from MLA Handbook)</a:t>
            </a:r>
          </a:p>
        </p:txBody>
      </p:sp>
      <p:sp>
        <p:nvSpPr>
          <p:cNvPr id="3" name="Content Placeholder 2"/>
          <p:cNvSpPr>
            <a:spLocks noGrp="1"/>
          </p:cNvSpPr>
          <p:nvPr>
            <p:ph idx="1"/>
          </p:nvPr>
        </p:nvSpPr>
        <p:spPr/>
        <p:txBody>
          <a:bodyPr>
            <a:normAutofit fontScale="77500" lnSpcReduction="20000"/>
          </a:bodyPr>
          <a:lstStyle/>
          <a:p>
            <a:r>
              <a:rPr lang="en-US" dirty="0" smtClean="0"/>
              <a:t>Ellipsis at the end </a:t>
            </a:r>
            <a:r>
              <a:rPr lang="en-US" dirty="0"/>
              <a:t>f</a:t>
            </a:r>
            <a:r>
              <a:rPr lang="en-US" dirty="0" smtClean="0"/>
              <a:t>ollowed by a parenthetical </a:t>
            </a:r>
            <a:r>
              <a:rPr lang="en-US" dirty="0"/>
              <a:t>r</a:t>
            </a:r>
            <a:r>
              <a:rPr lang="en-US" dirty="0" smtClean="0"/>
              <a:t>eference: In </a:t>
            </a:r>
            <a:r>
              <a:rPr lang="en-US" dirty="0"/>
              <a:t>surveying various responses to plagues in the Middle Ages, Barbara W. Tuchman writes, “Medical thinking, trapped in the theory of astral influences, stressed air as the communicator of </a:t>
            </a:r>
            <a:r>
              <a:rPr lang="en-US" dirty="0" smtClean="0"/>
              <a:t>disease </a:t>
            </a:r>
            <a:r>
              <a:rPr lang="en-US" dirty="0"/>
              <a:t>. . . “ (101-102). </a:t>
            </a:r>
          </a:p>
          <a:p>
            <a:pPr lvl="1"/>
            <a:r>
              <a:rPr lang="en-US" dirty="0"/>
              <a:t>This situation applies (for MLA only) when a quotation is taken from a source that has more information following the direct quotation</a:t>
            </a:r>
            <a:r>
              <a:rPr lang="en-US" dirty="0" smtClean="0"/>
              <a:t>.</a:t>
            </a:r>
            <a:endParaRPr lang="en-US" dirty="0"/>
          </a:p>
          <a:p>
            <a:r>
              <a:rPr lang="en-US" dirty="0" smtClean="0"/>
              <a:t>Quotation with an omission from the middle of one sentence to the middle of another: </a:t>
            </a:r>
            <a:r>
              <a:rPr lang="en-US" dirty="0"/>
              <a:t>In discussing the historical relation between politics and the press, William L. Rivers notes that when presidential control “reached its zenith under Andrew Jackson, . . . there were fifty-seven journalists on the governments payroll” (7). </a:t>
            </a:r>
          </a:p>
          <a:p>
            <a:pPr lvl="1"/>
            <a:r>
              <a:rPr lang="en-US" dirty="0"/>
              <a:t>Notice that because of the comma, this sentence is still grammatically correct.</a:t>
            </a:r>
          </a:p>
          <a:p>
            <a:endParaRPr lang="en-US" dirty="0"/>
          </a:p>
        </p:txBody>
      </p:sp>
    </p:spTree>
    <p:extLst>
      <p:ext uri="{BB962C8B-B14F-4D97-AF65-F5344CB8AC3E}">
        <p14:creationId xmlns:p14="http://schemas.microsoft.com/office/powerpoint/2010/main" val="3710897314"/>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1021</Words>
  <Application>Microsoft Office PowerPoint</Application>
  <PresentationFormat>On-screen Show (4:3)</PresentationFormat>
  <Paragraphs>43</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Calibri Light</vt:lpstr>
      <vt:lpstr>1_Office Theme</vt:lpstr>
      <vt:lpstr>Office Theme</vt:lpstr>
      <vt:lpstr>Writing Lab</vt:lpstr>
      <vt:lpstr>Ellipses</vt:lpstr>
      <vt:lpstr>Uses of Ellipses</vt:lpstr>
      <vt:lpstr>Uses of Ellipses cont.</vt:lpstr>
      <vt:lpstr>Uses of Ellipses cont. 2</vt:lpstr>
      <vt:lpstr>Ellipses Format</vt:lpstr>
      <vt:lpstr>Ellipses Format cont.</vt:lpstr>
      <vt:lpstr>Examples of Omitted Material (from MLA Handbook)</vt:lpstr>
      <vt:lpstr>Examples of Omitted Material (from MLA Handbook)</vt:lpstr>
      <vt:lpstr>Ellipses Reminders</vt:lpstr>
      <vt:lpstr>That’s all, folks!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Lab</dc:title>
  <dc:creator>Rustian Phelps</dc:creator>
  <cp:lastModifiedBy>Kayla Brown</cp:lastModifiedBy>
  <cp:revision>18</cp:revision>
  <dcterms:created xsi:type="dcterms:W3CDTF">2018-05-29T16:49:48Z</dcterms:created>
  <dcterms:modified xsi:type="dcterms:W3CDTF">2019-04-12T16:46:41Z</dcterms:modified>
</cp:coreProperties>
</file>