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1"/>
    <p:sldMasterId id="2147483674" r:id="rId2"/>
  </p:sldMasterIdLst>
  <p:notesMasterIdLst>
    <p:notesMasterId r:id="rId12"/>
  </p:notesMasterIdLst>
  <p:sldIdLst>
    <p:sldId id="257" r:id="rId3"/>
    <p:sldId id="273" r:id="rId4"/>
    <p:sldId id="275" r:id="rId5"/>
    <p:sldId id="276" r:id="rId6"/>
    <p:sldId id="277" r:id="rId7"/>
    <p:sldId id="278" r:id="rId8"/>
    <p:sldId id="279" r:id="rId9"/>
    <p:sldId id="280" r:id="rId10"/>
    <p:sldId id="274"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9A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025" autoAdjust="0"/>
    <p:restoredTop sz="94699" autoAdjust="0"/>
  </p:normalViewPr>
  <p:slideViewPr>
    <p:cSldViewPr snapToGrid="0">
      <p:cViewPr varScale="1">
        <p:scale>
          <a:sx n="124" d="100"/>
          <a:sy n="124" d="100"/>
        </p:scale>
        <p:origin x="1146" y="108"/>
      </p:cViewPr>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theme" Target="theme/theme1.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92AE70E-F078-46F1-89B4-57599DC27663}" type="datetimeFigureOut">
              <a:rPr lang="en-US" smtClean="0"/>
              <a:t>4/12/2019</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834C8D7-DF53-4528-AC35-436D22C1CCCC}" type="slidenum">
              <a:rPr lang="en-US" smtClean="0"/>
              <a:t>‹#›</a:t>
            </a:fld>
            <a:endParaRPr lang="en-US"/>
          </a:p>
        </p:txBody>
      </p:sp>
    </p:spTree>
    <p:extLst>
      <p:ext uri="{BB962C8B-B14F-4D97-AF65-F5344CB8AC3E}">
        <p14:creationId xmlns:p14="http://schemas.microsoft.com/office/powerpoint/2010/main" val="408215260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42950" y="4227225"/>
            <a:ext cx="7772400" cy="1291419"/>
          </a:xfrm>
        </p:spPr>
        <p:txBody>
          <a:bodyPr anchor="b">
            <a:noAutofit/>
          </a:bodyPr>
          <a:lstStyle>
            <a:lvl1pPr algn="ctr">
              <a:defRPr sz="4000" b="1">
                <a:solidFill>
                  <a:srgbClr val="0069AA"/>
                </a:solidFill>
                <a:latin typeface="Arial" panose="020B0604020202020204" pitchFamily="34" charset="0"/>
                <a:cs typeface="Arial" panose="020B0604020202020204" pitchFamily="34" charset="0"/>
              </a:defRPr>
            </a:lvl1pPr>
          </a:lstStyle>
          <a:p>
            <a:r>
              <a:rPr lang="en-US"/>
              <a:t>Click to edit Master title style</a:t>
            </a:r>
            <a:endParaRPr lang="en-US" dirty="0"/>
          </a:p>
        </p:txBody>
      </p:sp>
      <p:sp>
        <p:nvSpPr>
          <p:cNvPr id="3" name="Subtitle 2"/>
          <p:cNvSpPr>
            <a:spLocks noGrp="1"/>
          </p:cNvSpPr>
          <p:nvPr>
            <p:ph type="subTitle" idx="1"/>
          </p:nvPr>
        </p:nvSpPr>
        <p:spPr>
          <a:xfrm>
            <a:off x="1143000" y="5556119"/>
            <a:ext cx="6858000" cy="468443"/>
          </a:xfrm>
        </p:spPr>
        <p:txBody>
          <a:bodyPr/>
          <a:lstStyle>
            <a:lvl1pPr marL="0" indent="0" algn="ctr">
              <a:buNone/>
              <a:defRPr sz="2400">
                <a:solidFill>
                  <a:srgbClr val="0069AA"/>
                </a:solidFill>
                <a:latin typeface="Arial" panose="020B0604020202020204" pitchFamily="34" charset="0"/>
                <a:cs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p:cNvSpPr>
            <a:spLocks noGrp="1"/>
          </p:cNvSpPr>
          <p:nvPr>
            <p:ph type="dt" sz="half" idx="10"/>
          </p:nvPr>
        </p:nvSpPr>
        <p:spPr/>
        <p:txBody>
          <a:bodyPr/>
          <a:lstStyle/>
          <a:p>
            <a:fld id="{C764DE79-268F-4C1A-8933-263129D2AF90}" type="datetimeFigureOut">
              <a:rPr lang="en-US" dirty="0"/>
              <a:t>4/12/2019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34026192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t>4/12/2019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2889241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t>4/12/2019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245800286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A3C6242-8C72-4700-A8AD-64E8A854F16C}" type="datetimeFigureOut">
              <a:rPr lang="en-US" smtClean="0"/>
              <a:t>4/12/2019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AF49B65-029B-45B5-A0AA-B88C4CD9AAE2}" type="slidenum">
              <a:rPr lang="en-US" smtClean="0"/>
              <a:t>‹#›</a:t>
            </a:fld>
            <a:endParaRPr lang="en-US"/>
          </a:p>
        </p:txBody>
      </p:sp>
    </p:spTree>
    <p:extLst>
      <p:ext uri="{BB962C8B-B14F-4D97-AF65-F5344CB8AC3E}">
        <p14:creationId xmlns:p14="http://schemas.microsoft.com/office/powerpoint/2010/main" val="275794866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C764DE79-268F-4C1A-8933-263129D2AF90}" type="datetimeFigureOut">
              <a:rPr lang="en-US" dirty="0"/>
              <a:t>4/12/2019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pic>
        <p:nvPicPr>
          <p:cNvPr id="7" name="Picture 6" descr="C:\Users\rphelps\Desktop\WritingLab_PrimaryHorizontal_Spot.jpg"/>
          <p:cNvPicPr/>
          <p:nvPr userDrawn="1"/>
        </p:nvPicPr>
        <p:blipFill rotWithShape="1">
          <a:blip r:embed="rId2" cstate="print">
            <a:extLst>
              <a:ext uri="{28A0092B-C50C-407E-A947-70E740481C1C}">
                <a14:useLocalDpi xmlns:a14="http://schemas.microsoft.com/office/drawing/2010/main" val="0"/>
              </a:ext>
            </a:extLst>
          </a:blip>
          <a:srcRect l="12339" r="9625"/>
          <a:stretch/>
        </p:blipFill>
        <p:spPr bwMode="auto">
          <a:xfrm>
            <a:off x="6867609" y="5556382"/>
            <a:ext cx="1714500" cy="976630"/>
          </a:xfrm>
          <a:prstGeom prst="rect">
            <a:avLst/>
          </a:prstGeom>
          <a:noFill/>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105800461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A3C6242-8C72-4700-A8AD-64E8A854F16C}" type="datetimeFigureOut">
              <a:rPr lang="en-US" smtClean="0"/>
              <a:t>4/12/2019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AF49B65-029B-45B5-A0AA-B88C4CD9AAE2}" type="slidenum">
              <a:rPr lang="en-US" smtClean="0"/>
              <a:t>‹#›</a:t>
            </a:fld>
            <a:endParaRPr lang="en-US"/>
          </a:p>
        </p:txBody>
      </p:sp>
    </p:spTree>
    <p:extLst>
      <p:ext uri="{BB962C8B-B14F-4D97-AF65-F5344CB8AC3E}">
        <p14:creationId xmlns:p14="http://schemas.microsoft.com/office/powerpoint/2010/main" val="36311210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A3C6242-8C72-4700-A8AD-64E8A854F16C}" type="datetimeFigureOut">
              <a:rPr lang="en-US" smtClean="0"/>
              <a:t>4/12/2019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AF49B65-029B-45B5-A0AA-B88C4CD9AAE2}" type="slidenum">
              <a:rPr lang="en-US" smtClean="0"/>
              <a:t>‹#›</a:t>
            </a:fld>
            <a:endParaRPr lang="en-US"/>
          </a:p>
        </p:txBody>
      </p:sp>
    </p:spTree>
    <p:extLst>
      <p:ext uri="{BB962C8B-B14F-4D97-AF65-F5344CB8AC3E}">
        <p14:creationId xmlns:p14="http://schemas.microsoft.com/office/powerpoint/2010/main" val="102539619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A3C6242-8C72-4700-A8AD-64E8A854F16C}" type="datetimeFigureOut">
              <a:rPr lang="en-US" smtClean="0"/>
              <a:t>4/12/2019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AF49B65-029B-45B5-A0AA-B88C4CD9AAE2}" type="slidenum">
              <a:rPr lang="en-US" smtClean="0"/>
              <a:t>‹#›</a:t>
            </a:fld>
            <a:endParaRPr lang="en-US"/>
          </a:p>
        </p:txBody>
      </p:sp>
    </p:spTree>
    <p:extLst>
      <p:ext uri="{BB962C8B-B14F-4D97-AF65-F5344CB8AC3E}">
        <p14:creationId xmlns:p14="http://schemas.microsoft.com/office/powerpoint/2010/main" val="141140303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A3C6242-8C72-4700-A8AD-64E8A854F16C}" type="datetimeFigureOut">
              <a:rPr lang="en-US" smtClean="0"/>
              <a:t>4/12/2019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AF49B65-029B-45B5-A0AA-B88C4CD9AAE2}" type="slidenum">
              <a:rPr lang="en-US" smtClean="0"/>
              <a:t>‹#›</a:t>
            </a:fld>
            <a:endParaRPr lang="en-US"/>
          </a:p>
        </p:txBody>
      </p:sp>
    </p:spTree>
    <p:extLst>
      <p:ext uri="{BB962C8B-B14F-4D97-AF65-F5344CB8AC3E}">
        <p14:creationId xmlns:p14="http://schemas.microsoft.com/office/powerpoint/2010/main" val="39038492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A3C6242-8C72-4700-A8AD-64E8A854F16C}" type="datetimeFigureOut">
              <a:rPr lang="en-US" smtClean="0"/>
              <a:t>4/12/2019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AF49B65-029B-45B5-A0AA-B88C4CD9AAE2}" type="slidenum">
              <a:rPr lang="en-US" smtClean="0"/>
              <a:t>‹#›</a:t>
            </a:fld>
            <a:endParaRPr lang="en-US"/>
          </a:p>
        </p:txBody>
      </p:sp>
    </p:spTree>
    <p:extLst>
      <p:ext uri="{BB962C8B-B14F-4D97-AF65-F5344CB8AC3E}">
        <p14:creationId xmlns:p14="http://schemas.microsoft.com/office/powerpoint/2010/main" val="260125148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8A3C6242-8C72-4700-A8AD-64E8A854F16C}" type="datetimeFigureOut">
              <a:rPr lang="en-US" smtClean="0"/>
              <a:t>4/12/2019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AF49B65-029B-45B5-A0AA-B88C4CD9AAE2}" type="slidenum">
              <a:rPr lang="en-US" smtClean="0"/>
              <a:t>‹#›</a:t>
            </a:fld>
            <a:endParaRPr lang="en-US"/>
          </a:p>
        </p:txBody>
      </p:sp>
    </p:spTree>
    <p:extLst>
      <p:ext uri="{BB962C8B-B14F-4D97-AF65-F5344CB8AC3E}">
        <p14:creationId xmlns:p14="http://schemas.microsoft.com/office/powerpoint/2010/main" val="21321922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t>4/12/2019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99025662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8A3C6242-8C72-4700-A8AD-64E8A854F16C}" type="datetimeFigureOut">
              <a:rPr lang="en-US" smtClean="0"/>
              <a:t>4/12/2019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AF49B65-029B-45B5-A0AA-B88C4CD9AAE2}" type="slidenum">
              <a:rPr lang="en-US" smtClean="0"/>
              <a:t>‹#›</a:t>
            </a:fld>
            <a:endParaRPr lang="en-US"/>
          </a:p>
        </p:txBody>
      </p:sp>
    </p:spTree>
    <p:extLst>
      <p:ext uri="{BB962C8B-B14F-4D97-AF65-F5344CB8AC3E}">
        <p14:creationId xmlns:p14="http://schemas.microsoft.com/office/powerpoint/2010/main" val="407715926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A3C6242-8C72-4700-A8AD-64E8A854F16C}" type="datetimeFigureOut">
              <a:rPr lang="en-US" smtClean="0"/>
              <a:t>4/12/2019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AF49B65-029B-45B5-A0AA-B88C4CD9AAE2}" type="slidenum">
              <a:rPr lang="en-US" smtClean="0"/>
              <a:t>‹#›</a:t>
            </a:fld>
            <a:endParaRPr lang="en-US"/>
          </a:p>
        </p:txBody>
      </p:sp>
    </p:spTree>
    <p:extLst>
      <p:ext uri="{BB962C8B-B14F-4D97-AF65-F5344CB8AC3E}">
        <p14:creationId xmlns:p14="http://schemas.microsoft.com/office/powerpoint/2010/main" val="236298782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A3C6242-8C72-4700-A8AD-64E8A854F16C}" type="datetimeFigureOut">
              <a:rPr lang="en-US" smtClean="0"/>
              <a:t>4/12/2019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AF49B65-029B-45B5-A0AA-B88C4CD9AAE2}" type="slidenum">
              <a:rPr lang="en-US" smtClean="0"/>
              <a:t>‹#›</a:t>
            </a:fld>
            <a:endParaRPr lang="en-US"/>
          </a:p>
        </p:txBody>
      </p:sp>
    </p:spTree>
    <p:extLst>
      <p:ext uri="{BB962C8B-B14F-4D97-AF65-F5344CB8AC3E}">
        <p14:creationId xmlns:p14="http://schemas.microsoft.com/office/powerpoint/2010/main" val="10623851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C764DE79-268F-4C1A-8933-263129D2AF90}" type="datetimeFigureOut">
              <a:rPr lang="en-US" dirty="0"/>
              <a:t>4/12/2019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9095365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764DE79-268F-4C1A-8933-263129D2AF90}" type="datetimeFigureOut">
              <a:rPr lang="en-US" dirty="0"/>
              <a:t>4/12/2019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34614329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764DE79-268F-4C1A-8933-263129D2AF90}" type="datetimeFigureOut">
              <a:rPr lang="en-US" dirty="0"/>
              <a:t>4/12/2019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24445117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764DE79-268F-4C1A-8933-263129D2AF90}" type="datetimeFigureOut">
              <a:rPr lang="en-US" dirty="0"/>
              <a:t>4/12/2019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449757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764DE79-268F-4C1A-8933-263129D2AF90}" type="datetimeFigureOut">
              <a:rPr lang="en-US" dirty="0"/>
              <a:t>4/12/2019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17740165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C764DE79-268F-4C1A-8933-263129D2AF90}" type="datetimeFigureOut">
              <a:rPr lang="en-US" dirty="0"/>
              <a:t>4/12/2019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30302431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C764DE79-268F-4C1A-8933-263129D2AF90}" type="datetimeFigureOut">
              <a:rPr lang="en-US" dirty="0"/>
              <a:t>4/12/2019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27248836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A3C6242-8C72-4700-A8AD-64E8A854F16C}" type="datetimeFigureOut">
              <a:rPr lang="en-US" smtClean="0"/>
              <a:t>4/12/2019</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AF49B65-029B-45B5-A0AA-B88C4CD9AAE2}" type="slidenum">
              <a:rPr lang="en-US" smtClean="0"/>
              <a:t>‹#›</a:t>
            </a:fld>
            <a:endParaRPr lang="en-US"/>
          </a:p>
        </p:txBody>
      </p:sp>
      <p:pic>
        <p:nvPicPr>
          <p:cNvPr id="7" name="Picture 6"/>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Tree>
    <p:extLst>
      <p:ext uri="{BB962C8B-B14F-4D97-AF65-F5344CB8AC3E}">
        <p14:creationId xmlns:p14="http://schemas.microsoft.com/office/powerpoint/2010/main" val="3822183671"/>
      </p:ext>
    </p:extLst>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628650" y="1690689"/>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A3C6242-8C72-4700-A8AD-64E8A854F16C}" type="datetimeFigureOut">
              <a:rPr lang="en-US" smtClean="0"/>
              <a:t>4/12/2019</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AF49B65-029B-45B5-A0AA-B88C4CD9AAE2}" type="slidenum">
              <a:rPr lang="en-US" smtClean="0"/>
              <a:t>‹#›</a:t>
            </a:fld>
            <a:endParaRPr lang="en-US"/>
          </a:p>
        </p:txBody>
      </p:sp>
    </p:spTree>
    <p:extLst>
      <p:ext uri="{BB962C8B-B14F-4D97-AF65-F5344CB8AC3E}">
        <p14:creationId xmlns:p14="http://schemas.microsoft.com/office/powerpoint/2010/main" val="3800287957"/>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Lst>
  <p:txStyles>
    <p:titleStyle>
      <a:lvl1pPr algn="l" defTabSz="914400" rtl="0" eaLnBrk="1" latinLnBrk="0" hangingPunct="1">
        <a:lnSpc>
          <a:spcPct val="90000"/>
        </a:lnSpc>
        <a:spcBef>
          <a:spcPct val="0"/>
        </a:spcBef>
        <a:buNone/>
        <a:defRPr sz="4400" kern="1200">
          <a:solidFill>
            <a:srgbClr val="0069AA"/>
          </a:solidFill>
          <a:latin typeface="+mj-lt"/>
          <a:ea typeface="+mj-ea"/>
          <a:cs typeface="+mj-cs"/>
        </a:defRPr>
      </a:lvl1pPr>
    </p:titleStyle>
    <p:bodyStyle>
      <a:lvl1pPr marL="228600" indent="-228600" algn="l" defTabSz="914400" rtl="0" eaLnBrk="1" latinLnBrk="0" hangingPunct="1">
        <a:lnSpc>
          <a:spcPct val="10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10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10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10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10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3" Type="http://schemas.openxmlformats.org/officeDocument/2006/relationships/hyperlink" Target="https://uwf.edu/cassh/support-resources/the-uwf-writing-lab/expand-your-skills/mini-lessons-for-grammar/" TargetMode="External"/><Relationship Id="rId2" Type="http://schemas.openxmlformats.org/officeDocument/2006/relationships/hyperlink" Target="https://uwf.edu/cassh/support-resources/the-uwf-writing-lab/" TargetMode="Externa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Writing Lab</a:t>
            </a:r>
          </a:p>
        </p:txBody>
      </p:sp>
      <p:sp>
        <p:nvSpPr>
          <p:cNvPr id="3" name="Subtitle 2"/>
          <p:cNvSpPr>
            <a:spLocks noGrp="1"/>
          </p:cNvSpPr>
          <p:nvPr>
            <p:ph type="subTitle" idx="1"/>
          </p:nvPr>
        </p:nvSpPr>
        <p:spPr>
          <a:xfrm>
            <a:off x="1395412" y="5518644"/>
            <a:ext cx="6467475" cy="468443"/>
          </a:xfrm>
        </p:spPr>
        <p:txBody>
          <a:bodyPr>
            <a:noAutofit/>
          </a:bodyPr>
          <a:lstStyle/>
          <a:p>
            <a:r>
              <a:rPr lang="fr-FR" dirty="0"/>
              <a:t>Conversational English: </a:t>
            </a:r>
            <a:r>
              <a:rPr lang="fr-FR" dirty="0" smtClean="0"/>
              <a:t>Slang, </a:t>
            </a:r>
            <a:r>
              <a:rPr lang="fr-FR" dirty="0" err="1" smtClean="0"/>
              <a:t>Colloquialisms</a:t>
            </a:r>
            <a:r>
              <a:rPr lang="fr-FR" dirty="0"/>
              <a:t>, Clichés, ETC.</a:t>
            </a:r>
            <a:endParaRPr lang="en-US" dirty="0"/>
          </a:p>
        </p:txBody>
      </p:sp>
    </p:spTree>
    <p:extLst>
      <p:ext uri="{BB962C8B-B14F-4D97-AF65-F5344CB8AC3E}">
        <p14:creationId xmlns:p14="http://schemas.microsoft.com/office/powerpoint/2010/main" val="33983288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8F9A10-A759-4B0E-A9D9-4889007B970D}"/>
              </a:ext>
            </a:extLst>
          </p:cNvPr>
          <p:cNvSpPr>
            <a:spLocks noGrp="1"/>
          </p:cNvSpPr>
          <p:nvPr>
            <p:ph type="title"/>
          </p:nvPr>
        </p:nvSpPr>
        <p:spPr/>
        <p:txBody>
          <a:bodyPr/>
          <a:lstStyle/>
          <a:p>
            <a:r>
              <a:rPr lang="en-US" dirty="0"/>
              <a:t>Conversational English</a:t>
            </a:r>
          </a:p>
        </p:txBody>
      </p:sp>
      <p:sp>
        <p:nvSpPr>
          <p:cNvPr id="3" name="Content Placeholder 2">
            <a:extLst>
              <a:ext uri="{FF2B5EF4-FFF2-40B4-BE49-F238E27FC236}">
                <a16:creationId xmlns:a16="http://schemas.microsoft.com/office/drawing/2014/main" id="{21F59E8C-BBE2-4F87-83C6-64048B1F26CD}"/>
              </a:ext>
            </a:extLst>
          </p:cNvPr>
          <p:cNvSpPr>
            <a:spLocks noGrp="1"/>
          </p:cNvSpPr>
          <p:nvPr>
            <p:ph idx="1"/>
          </p:nvPr>
        </p:nvSpPr>
        <p:spPr/>
        <p:txBody>
          <a:bodyPr/>
          <a:lstStyle/>
          <a:p>
            <a:r>
              <a:rPr lang="en-US" dirty="0"/>
              <a:t>Conversational English is “bad English” for academic and professional writing. Conversational English usually consists of the following:  </a:t>
            </a:r>
          </a:p>
          <a:p>
            <a:pPr lvl="1"/>
            <a:r>
              <a:rPr lang="en-US" dirty="0"/>
              <a:t>Slang</a:t>
            </a:r>
          </a:p>
          <a:p>
            <a:pPr lvl="1"/>
            <a:r>
              <a:rPr lang="en-US" dirty="0"/>
              <a:t>Colloquialisms</a:t>
            </a:r>
          </a:p>
          <a:p>
            <a:pPr lvl="1"/>
            <a:r>
              <a:rPr lang="en-US" dirty="0"/>
              <a:t>Clichés</a:t>
            </a:r>
          </a:p>
          <a:p>
            <a:endParaRPr lang="en-US" dirty="0"/>
          </a:p>
        </p:txBody>
      </p:sp>
    </p:spTree>
    <p:extLst>
      <p:ext uri="{BB962C8B-B14F-4D97-AF65-F5344CB8AC3E}">
        <p14:creationId xmlns:p14="http://schemas.microsoft.com/office/powerpoint/2010/main" val="12135606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Slang</a:t>
            </a:r>
            <a:endParaRPr lang="en-US" dirty="0"/>
          </a:p>
        </p:txBody>
      </p:sp>
      <p:sp>
        <p:nvSpPr>
          <p:cNvPr id="3" name="Content Placeholder 2"/>
          <p:cNvSpPr>
            <a:spLocks noGrp="1"/>
          </p:cNvSpPr>
          <p:nvPr>
            <p:ph idx="1"/>
          </p:nvPr>
        </p:nvSpPr>
        <p:spPr/>
        <p:txBody>
          <a:bodyPr/>
          <a:lstStyle/>
          <a:p>
            <a:r>
              <a:rPr lang="en-US" dirty="0"/>
              <a:t>Slang is a style of language characteristic of given localities, age groups, time periods, and cultural and social groups.</a:t>
            </a:r>
          </a:p>
          <a:p>
            <a:r>
              <a:rPr lang="en-US" dirty="0"/>
              <a:t>Slang may be used effectively in informal and formal speech and writing, as long as the slang expression is set off in quotation marks to indicate the usage is intentionally informal.</a:t>
            </a:r>
          </a:p>
          <a:p>
            <a:endParaRPr lang="en-US" dirty="0"/>
          </a:p>
        </p:txBody>
      </p:sp>
    </p:spTree>
    <p:extLst>
      <p:ext uri="{BB962C8B-B14F-4D97-AF65-F5344CB8AC3E}">
        <p14:creationId xmlns:p14="http://schemas.microsoft.com/office/powerpoint/2010/main" val="31336568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Examples of Slang</a:t>
            </a:r>
            <a:endParaRPr lang="en-US" dirty="0"/>
          </a:p>
        </p:txBody>
      </p:sp>
      <p:sp>
        <p:nvSpPr>
          <p:cNvPr id="3" name="Content Placeholder 2"/>
          <p:cNvSpPr>
            <a:spLocks noGrp="1"/>
          </p:cNvSpPr>
          <p:nvPr>
            <p:ph idx="1"/>
          </p:nvPr>
        </p:nvSpPr>
        <p:spPr/>
        <p:txBody>
          <a:bodyPr/>
          <a:lstStyle/>
          <a:p>
            <a:r>
              <a:rPr lang="en-US" dirty="0"/>
              <a:t>Here are some common slang expressions that may or may not still be in use</a:t>
            </a:r>
            <a:r>
              <a:rPr lang="en-US" dirty="0" smtClean="0"/>
              <a:t>:</a:t>
            </a:r>
            <a:endParaRPr lang="en-US" dirty="0"/>
          </a:p>
          <a:p>
            <a:pPr lvl="1"/>
            <a:r>
              <a:rPr lang="en-US" dirty="0"/>
              <a:t>a drag (uninteresting)</a:t>
            </a:r>
          </a:p>
          <a:p>
            <a:pPr lvl="1"/>
            <a:r>
              <a:rPr lang="en-US" dirty="0"/>
              <a:t>pigging out (eating)</a:t>
            </a:r>
          </a:p>
          <a:p>
            <a:pPr lvl="1"/>
            <a:r>
              <a:rPr lang="en-US" dirty="0"/>
              <a:t>chill out (relax)</a:t>
            </a:r>
          </a:p>
          <a:p>
            <a:pPr lvl="1"/>
            <a:r>
              <a:rPr lang="en-US" dirty="0"/>
              <a:t>ratted out (told, divulged)</a:t>
            </a:r>
          </a:p>
          <a:p>
            <a:pPr lvl="1"/>
            <a:r>
              <a:rPr lang="en-US" dirty="0"/>
              <a:t>fed up (tired of)</a:t>
            </a:r>
          </a:p>
          <a:p>
            <a:endParaRPr lang="en-US" dirty="0"/>
          </a:p>
        </p:txBody>
      </p:sp>
    </p:spTree>
    <p:extLst>
      <p:ext uri="{BB962C8B-B14F-4D97-AF65-F5344CB8AC3E}">
        <p14:creationId xmlns:p14="http://schemas.microsoft.com/office/powerpoint/2010/main" val="11851503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Colloquialisms</a:t>
            </a:r>
          </a:p>
        </p:txBody>
      </p:sp>
      <p:sp>
        <p:nvSpPr>
          <p:cNvPr id="3" name="Content Placeholder 2"/>
          <p:cNvSpPr>
            <a:spLocks noGrp="1"/>
          </p:cNvSpPr>
          <p:nvPr>
            <p:ph idx="1"/>
          </p:nvPr>
        </p:nvSpPr>
        <p:spPr/>
        <p:txBody>
          <a:bodyPr/>
          <a:lstStyle/>
          <a:p>
            <a:r>
              <a:rPr lang="en-US" dirty="0"/>
              <a:t>A colloquialism is an expression that is chiefly </a:t>
            </a:r>
            <a:r>
              <a:rPr lang="en-US" dirty="0" smtClean="0"/>
              <a:t>spoken- it </a:t>
            </a:r>
            <a:r>
              <a:rPr lang="en-US" dirty="0"/>
              <a:t>is the vernacular; that is, its usage should be reserved for very informal spoken occasions, not for writing.</a:t>
            </a:r>
          </a:p>
          <a:p>
            <a:r>
              <a:rPr lang="en-US" dirty="0"/>
              <a:t>Colloquialisms are generally the language of everyday speech.</a:t>
            </a:r>
          </a:p>
          <a:p>
            <a:endParaRPr lang="en-US" dirty="0"/>
          </a:p>
        </p:txBody>
      </p:sp>
    </p:spTree>
    <p:extLst>
      <p:ext uri="{BB962C8B-B14F-4D97-AF65-F5344CB8AC3E}">
        <p14:creationId xmlns:p14="http://schemas.microsoft.com/office/powerpoint/2010/main" val="23783348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Examples of Colloquialisms</a:t>
            </a:r>
          </a:p>
        </p:txBody>
      </p:sp>
      <p:sp>
        <p:nvSpPr>
          <p:cNvPr id="3" name="Content Placeholder 2"/>
          <p:cNvSpPr>
            <a:spLocks noGrp="1"/>
          </p:cNvSpPr>
          <p:nvPr>
            <p:ph idx="1"/>
          </p:nvPr>
        </p:nvSpPr>
        <p:spPr/>
        <p:txBody>
          <a:bodyPr/>
          <a:lstStyle/>
          <a:p>
            <a:r>
              <a:rPr lang="en-US" dirty="0"/>
              <a:t>Anyways (anyway)</a:t>
            </a:r>
          </a:p>
          <a:p>
            <a:r>
              <a:rPr lang="en-US" dirty="0"/>
              <a:t>A bunch of people (a number of people)</a:t>
            </a:r>
          </a:p>
          <a:p>
            <a:r>
              <a:rPr lang="en-US" dirty="0"/>
              <a:t>We have a deal (We have an agreement)</a:t>
            </a:r>
          </a:p>
          <a:p>
            <a:r>
              <a:rPr lang="en-US" dirty="0"/>
              <a:t>Fixing to leave (preparing to leave)</a:t>
            </a:r>
          </a:p>
          <a:p>
            <a:r>
              <a:rPr lang="en-US" dirty="0"/>
              <a:t>Kid, kids (child, children)</a:t>
            </a:r>
          </a:p>
          <a:p>
            <a:r>
              <a:rPr lang="en-US" dirty="0"/>
              <a:t>Okay, o.k., ok (all right)</a:t>
            </a:r>
          </a:p>
          <a:p>
            <a:r>
              <a:rPr lang="en-US" dirty="0"/>
              <a:t>Pretty good (very good)</a:t>
            </a:r>
          </a:p>
          <a:p>
            <a:endParaRPr lang="en-US" dirty="0"/>
          </a:p>
        </p:txBody>
      </p:sp>
    </p:spTree>
    <p:extLst>
      <p:ext uri="{BB962C8B-B14F-4D97-AF65-F5344CB8AC3E}">
        <p14:creationId xmlns:p14="http://schemas.microsoft.com/office/powerpoint/2010/main" val="22403200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Cliché</a:t>
            </a:r>
          </a:p>
        </p:txBody>
      </p:sp>
      <p:sp>
        <p:nvSpPr>
          <p:cNvPr id="3" name="Content Placeholder 2"/>
          <p:cNvSpPr>
            <a:spLocks noGrp="1"/>
          </p:cNvSpPr>
          <p:nvPr>
            <p:ph idx="1"/>
          </p:nvPr>
        </p:nvSpPr>
        <p:spPr/>
        <p:txBody>
          <a:bodyPr/>
          <a:lstStyle/>
          <a:p>
            <a:r>
              <a:rPr lang="en-US" dirty="0"/>
              <a:t>Clichés are once colorful expressions that have become trite, worn-out, and overworked through overuse.</a:t>
            </a:r>
          </a:p>
          <a:p>
            <a:r>
              <a:rPr lang="en-US" dirty="0"/>
              <a:t>A cliché shows no originality on the part of the writer or speaker. Clichés cause the reader to anticipate the writer’s words: </a:t>
            </a:r>
            <a:endParaRPr lang="en-US" dirty="0" smtClean="0"/>
          </a:p>
          <a:p>
            <a:pPr lvl="1"/>
            <a:r>
              <a:rPr lang="en-US" dirty="0" smtClean="0"/>
              <a:t>Last </a:t>
            </a:r>
            <a:r>
              <a:rPr lang="en-US" dirty="0"/>
              <a:t>but …, for instance, used in a list to introduce the last item, automatically suggests last but not least.</a:t>
            </a:r>
          </a:p>
          <a:p>
            <a:endParaRPr lang="en-US" dirty="0"/>
          </a:p>
        </p:txBody>
      </p:sp>
    </p:spTree>
    <p:extLst>
      <p:ext uri="{BB962C8B-B14F-4D97-AF65-F5344CB8AC3E}">
        <p14:creationId xmlns:p14="http://schemas.microsoft.com/office/powerpoint/2010/main" val="19557907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Examples of Clichés</a:t>
            </a:r>
          </a:p>
        </p:txBody>
      </p:sp>
      <p:sp>
        <p:nvSpPr>
          <p:cNvPr id="3" name="Content Placeholder 2"/>
          <p:cNvSpPr>
            <a:spLocks noGrp="1"/>
          </p:cNvSpPr>
          <p:nvPr>
            <p:ph idx="1"/>
          </p:nvPr>
        </p:nvSpPr>
        <p:spPr/>
        <p:txBody>
          <a:bodyPr>
            <a:normAutofit fontScale="85000" lnSpcReduction="20000"/>
          </a:bodyPr>
          <a:lstStyle/>
          <a:p>
            <a:r>
              <a:rPr lang="en-US" dirty="0" smtClean="0"/>
              <a:t>Tip </a:t>
            </a:r>
            <a:r>
              <a:rPr lang="en-US" dirty="0"/>
              <a:t>of the iceberg</a:t>
            </a:r>
          </a:p>
          <a:p>
            <a:r>
              <a:rPr lang="en-US" dirty="0" smtClean="0"/>
              <a:t>Crystal </a:t>
            </a:r>
            <a:r>
              <a:rPr lang="en-US" dirty="0"/>
              <a:t>clear</a:t>
            </a:r>
          </a:p>
          <a:p>
            <a:r>
              <a:rPr lang="en-US" dirty="0"/>
              <a:t>Been there, done that</a:t>
            </a:r>
          </a:p>
          <a:p>
            <a:r>
              <a:rPr lang="en-US" dirty="0"/>
              <a:t>A method to this madness</a:t>
            </a:r>
          </a:p>
          <a:p>
            <a:r>
              <a:rPr lang="en-US" dirty="0"/>
              <a:t>All in all</a:t>
            </a:r>
          </a:p>
          <a:p>
            <a:r>
              <a:rPr lang="en-US" dirty="0"/>
              <a:t>Easier said than done</a:t>
            </a:r>
          </a:p>
          <a:p>
            <a:r>
              <a:rPr lang="en-US" dirty="0"/>
              <a:t>Ripe old age</a:t>
            </a:r>
          </a:p>
          <a:p>
            <a:r>
              <a:rPr lang="en-US" dirty="0"/>
              <a:t>Cool as a cucumber</a:t>
            </a:r>
          </a:p>
          <a:p>
            <a:r>
              <a:rPr lang="en-US" dirty="0"/>
              <a:t>After all is said and done</a:t>
            </a:r>
          </a:p>
          <a:p>
            <a:r>
              <a:rPr lang="en-US" dirty="0"/>
              <a:t>Believe it or not</a:t>
            </a:r>
          </a:p>
          <a:p>
            <a:endParaRPr lang="en-US" dirty="0"/>
          </a:p>
        </p:txBody>
      </p:sp>
    </p:spTree>
    <p:extLst>
      <p:ext uri="{BB962C8B-B14F-4D97-AF65-F5344CB8AC3E}">
        <p14:creationId xmlns:p14="http://schemas.microsoft.com/office/powerpoint/2010/main" val="39406795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That’s all, folks!</a:t>
            </a:r>
          </a:p>
        </p:txBody>
      </p:sp>
      <p:sp>
        <p:nvSpPr>
          <p:cNvPr id="3" name="Content Placeholder 2"/>
          <p:cNvSpPr>
            <a:spLocks noGrp="1"/>
          </p:cNvSpPr>
          <p:nvPr>
            <p:ph idx="1"/>
          </p:nvPr>
        </p:nvSpPr>
        <p:spPr/>
        <p:txBody>
          <a:bodyPr/>
          <a:lstStyle/>
          <a:p>
            <a:r>
              <a:rPr lang="en-US" dirty="0"/>
              <a:t>This lesson is part of the UWF Writing Lab Grammar Mini-Lesson Series</a:t>
            </a:r>
          </a:p>
          <a:p>
            <a:r>
              <a:rPr lang="en-US" dirty="0"/>
              <a:t>Lessons adapted from </a:t>
            </a:r>
            <a:r>
              <a:rPr lang="en-US" i="1" dirty="0"/>
              <a:t>Real Good Grammar, Too</a:t>
            </a:r>
            <a:r>
              <a:rPr lang="en-US" dirty="0"/>
              <a:t> by Mamie Webb Hixon</a:t>
            </a:r>
          </a:p>
          <a:p>
            <a:r>
              <a:rPr lang="en-US" dirty="0"/>
              <a:t>To find out more, visit the Writing Lab’s </a:t>
            </a:r>
            <a:r>
              <a:rPr lang="en-US" dirty="0">
                <a:hlinkClick r:id="rId2"/>
              </a:rPr>
              <a:t>website</a:t>
            </a:r>
            <a:r>
              <a:rPr lang="en-US" dirty="0"/>
              <a:t> where you can </a:t>
            </a:r>
            <a:r>
              <a:rPr lang="en-US" dirty="0">
                <a:hlinkClick r:id="rId3"/>
              </a:rPr>
              <a:t>take a self-scoring quiz </a:t>
            </a:r>
            <a:r>
              <a:rPr lang="en-US" dirty="0"/>
              <a:t>corresponding to this lesson</a:t>
            </a:r>
          </a:p>
        </p:txBody>
      </p:sp>
    </p:spTree>
    <p:extLst>
      <p:ext uri="{BB962C8B-B14F-4D97-AF65-F5344CB8AC3E}">
        <p14:creationId xmlns:p14="http://schemas.microsoft.com/office/powerpoint/2010/main" val="1335945349"/>
      </p:ext>
    </p:extLst>
  </p:cSld>
  <p:clrMapOvr>
    <a:masterClrMapping/>
  </p:clrMapOvr>
</p:sld>
</file>

<file path=ppt/theme/theme1.xml><?xml version="1.0" encoding="utf-8"?>
<a:theme xmlns:a="http://schemas.openxmlformats.org/drawingml/2006/main" name="1_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101</TotalTime>
  <Words>401</Words>
  <Application>Microsoft Office PowerPoint</Application>
  <PresentationFormat>On-screen Show (4:3)</PresentationFormat>
  <Paragraphs>47</Paragraphs>
  <Slides>9</Slides>
  <Notes>0</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9</vt:i4>
      </vt:variant>
    </vt:vector>
  </HeadingPairs>
  <TitlesOfParts>
    <vt:vector size="14" baseType="lpstr">
      <vt:lpstr>Arial</vt:lpstr>
      <vt:lpstr>Calibri</vt:lpstr>
      <vt:lpstr>Calibri Light</vt:lpstr>
      <vt:lpstr>1_Office Theme</vt:lpstr>
      <vt:lpstr>Office Theme</vt:lpstr>
      <vt:lpstr>Writing Lab</vt:lpstr>
      <vt:lpstr>Conversational English</vt:lpstr>
      <vt:lpstr>Slang</vt:lpstr>
      <vt:lpstr>Examples of Slang</vt:lpstr>
      <vt:lpstr>Colloquialisms</vt:lpstr>
      <vt:lpstr>Examples of Colloquialisms</vt:lpstr>
      <vt:lpstr>Cliché</vt:lpstr>
      <vt:lpstr>Examples of Clichés</vt:lpstr>
      <vt:lpstr>That’s all, folks!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Writing Lab</dc:title>
  <dc:creator>Rustian Phelps</dc:creator>
  <cp:lastModifiedBy>Kayla Brown</cp:lastModifiedBy>
  <cp:revision>20</cp:revision>
  <dcterms:created xsi:type="dcterms:W3CDTF">2018-05-29T16:49:48Z</dcterms:created>
  <dcterms:modified xsi:type="dcterms:W3CDTF">2019-04-12T16:27:08Z</dcterms:modified>
</cp:coreProperties>
</file>