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1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Comparisons: Comparative and Superlative Degrees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degrees?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comparative degree is used in the comparison of two things and is made by adding </a:t>
            </a:r>
            <a:r>
              <a:rPr lang="en-US" sz="2400" i="1" dirty="0"/>
              <a:t>–</a:t>
            </a:r>
            <a:r>
              <a:rPr lang="en-US" sz="2400" i="1" dirty="0" err="1"/>
              <a:t>er</a:t>
            </a:r>
            <a:r>
              <a:rPr lang="en-US" sz="2400" i="1" dirty="0"/>
              <a:t> </a:t>
            </a:r>
            <a:r>
              <a:rPr lang="en-US" sz="2400" dirty="0"/>
              <a:t>to the word or by using </a:t>
            </a:r>
            <a:r>
              <a:rPr lang="en-US" sz="2400" i="1" dirty="0"/>
              <a:t>more</a:t>
            </a:r>
            <a:r>
              <a:rPr lang="en-US" sz="2400" dirty="0"/>
              <a:t> or </a:t>
            </a:r>
            <a:r>
              <a:rPr lang="en-US" sz="2400" i="1" dirty="0"/>
              <a:t>less</a:t>
            </a:r>
            <a:r>
              <a:rPr lang="en-US" sz="2400" dirty="0"/>
              <a:t> with that word.</a:t>
            </a:r>
          </a:p>
          <a:p>
            <a:endParaRPr lang="en-US" sz="2400" dirty="0"/>
          </a:p>
          <a:p>
            <a:r>
              <a:rPr lang="en-US" sz="2400" dirty="0"/>
              <a:t>The superlative degree is used in the comparison of three or more things and is made by adding </a:t>
            </a:r>
            <a:r>
              <a:rPr lang="en-US" sz="2400" i="1" dirty="0"/>
              <a:t>–</a:t>
            </a:r>
            <a:r>
              <a:rPr lang="en-US" sz="2400" i="1" dirty="0" err="1"/>
              <a:t>est</a:t>
            </a:r>
            <a:r>
              <a:rPr lang="en-US" sz="2400" i="1" dirty="0"/>
              <a:t> </a:t>
            </a:r>
            <a:r>
              <a:rPr lang="en-US" sz="2400" dirty="0"/>
              <a:t>to the word or by using </a:t>
            </a:r>
            <a:r>
              <a:rPr lang="en-US" sz="2400" i="1" dirty="0"/>
              <a:t>most </a:t>
            </a:r>
            <a:r>
              <a:rPr lang="en-US" sz="2400" dirty="0"/>
              <a:t>or </a:t>
            </a:r>
            <a:r>
              <a:rPr lang="en-US" sz="2400" i="1" dirty="0"/>
              <a:t>least</a:t>
            </a:r>
            <a:r>
              <a:rPr lang="en-US" sz="2400" dirty="0"/>
              <a:t> with that word.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1592-DFE4-40F7-8B37-832B1F195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C8D3C-9C07-48E4-910B-27F4847BA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Never combine </a:t>
            </a:r>
            <a:r>
              <a:rPr lang="en-US" altLang="en-US" i="1" dirty="0"/>
              <a:t>more</a:t>
            </a:r>
            <a:r>
              <a:rPr lang="en-US" altLang="en-US" dirty="0"/>
              <a:t> with a word that has</a:t>
            </a:r>
            <a:r>
              <a:rPr lang="en-US" altLang="en-US" i="1" dirty="0"/>
              <a:t> –</a:t>
            </a:r>
            <a:r>
              <a:rPr lang="en-US" altLang="en-US" i="1" dirty="0" err="1"/>
              <a:t>er</a:t>
            </a:r>
            <a:r>
              <a:rPr lang="en-US" altLang="en-US" i="1" dirty="0"/>
              <a:t> </a:t>
            </a:r>
            <a:r>
              <a:rPr lang="en-US" altLang="en-US" dirty="0"/>
              <a:t>attached to it.  For example: “more friendlier.”</a:t>
            </a:r>
          </a:p>
          <a:p>
            <a:endParaRPr lang="en-US" altLang="en-US" dirty="0"/>
          </a:p>
          <a:p>
            <a:r>
              <a:rPr lang="en-US" altLang="en-US" dirty="0"/>
              <a:t>Never combine </a:t>
            </a:r>
            <a:r>
              <a:rPr lang="en-US" altLang="en-US" i="1" dirty="0"/>
              <a:t>most</a:t>
            </a:r>
            <a:r>
              <a:rPr lang="en-US" altLang="en-US" dirty="0"/>
              <a:t> with a word that has –</a:t>
            </a:r>
            <a:r>
              <a:rPr lang="en-US" altLang="en-US" dirty="0" err="1"/>
              <a:t>e</a:t>
            </a:r>
            <a:r>
              <a:rPr lang="en-US" altLang="en-US" i="1" dirty="0" err="1"/>
              <a:t>st</a:t>
            </a:r>
            <a:r>
              <a:rPr lang="en-US" altLang="en-US" dirty="0"/>
              <a:t> attached to it.  For example: “most friendliest.”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1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CBE5-E6B7-4A98-9D52-64194A2B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of the comparative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2C313-7613-409A-8FCD-A296D01B5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tarantula is </a:t>
            </a:r>
            <a:r>
              <a:rPr lang="en-US" u="sng" dirty="0"/>
              <a:t>bigger</a:t>
            </a:r>
            <a:r>
              <a:rPr lang="en-US" dirty="0"/>
              <a:t> than the black widow spider.</a:t>
            </a:r>
          </a:p>
          <a:p>
            <a:endParaRPr lang="en-US" dirty="0"/>
          </a:p>
          <a:p>
            <a:r>
              <a:rPr lang="en-US" dirty="0"/>
              <a:t>Funnel-web spiders are </a:t>
            </a:r>
            <a:r>
              <a:rPr lang="en-US" u="sng" dirty="0"/>
              <a:t>more</a:t>
            </a:r>
            <a:r>
              <a:rPr lang="en-US" dirty="0"/>
              <a:t> aggressive than red-back spiders.</a:t>
            </a:r>
          </a:p>
          <a:p>
            <a:endParaRPr lang="en-US" dirty="0"/>
          </a:p>
          <a:p>
            <a:r>
              <a:rPr lang="en-US" dirty="0"/>
              <a:t>The wolf-spider’s bite is </a:t>
            </a:r>
            <a:r>
              <a:rPr lang="en-US" u="sng" dirty="0"/>
              <a:t>riskier</a:t>
            </a:r>
            <a:r>
              <a:rPr lang="en-US" dirty="0"/>
              <a:t> than the trap-door spider’s.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B68A-1BBC-490A-91DA-B38C14E6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of the superlative degree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A7FD-0D4D-4FDC-8368-919CB9B48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all spiders in the world, the Goliath bird-eating spider is the </a:t>
            </a:r>
            <a:r>
              <a:rPr lang="en-US" u="sng" dirty="0"/>
              <a:t>biggest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Sydney funnel web spider may be the </a:t>
            </a:r>
            <a:r>
              <a:rPr lang="en-US" u="sng" dirty="0"/>
              <a:t>most</a:t>
            </a:r>
            <a:r>
              <a:rPr lang="en-US" dirty="0"/>
              <a:t> venomous spider in the world. </a:t>
            </a:r>
          </a:p>
          <a:p>
            <a:endParaRPr lang="en-US" dirty="0"/>
          </a:p>
          <a:p>
            <a:r>
              <a:rPr lang="en-US" dirty="0"/>
              <a:t>Spiders are the </a:t>
            </a:r>
            <a:r>
              <a:rPr lang="en-US" u="sng" dirty="0"/>
              <a:t>creepiest</a:t>
            </a:r>
            <a:r>
              <a:rPr lang="en-US" dirty="0"/>
              <a:t> insects in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1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195AE-64F5-4F1A-ADEB-851F5EBB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DE02-9F14-4DAE-BCFC-C9ABA9033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Answers on the next slide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beetle is the most friendliest insect.</a:t>
            </a:r>
          </a:p>
          <a:p>
            <a:r>
              <a:rPr lang="en-US" dirty="0"/>
              <a:t>The housefly is the busier of all bugs.</a:t>
            </a:r>
          </a:p>
          <a:p>
            <a:r>
              <a:rPr lang="en-US" dirty="0"/>
              <a:t>Fleas are the more annoying of all other bugs.</a:t>
            </a:r>
          </a:p>
        </p:txBody>
      </p:sp>
    </p:spTree>
    <p:extLst>
      <p:ext uri="{BB962C8B-B14F-4D97-AF65-F5344CB8AC3E}">
        <p14:creationId xmlns:p14="http://schemas.microsoft.com/office/powerpoint/2010/main" val="343037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440C-70C7-471C-BBEC-3A795298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975-7D4E-4C00-8A16-F3911AE7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beetle is the </a:t>
            </a:r>
            <a:r>
              <a:rPr lang="en-US" i="1" dirty="0"/>
              <a:t>friendliest</a:t>
            </a:r>
            <a:r>
              <a:rPr lang="en-US" dirty="0"/>
              <a:t> insect.</a:t>
            </a:r>
          </a:p>
          <a:p>
            <a:r>
              <a:rPr lang="en-US" dirty="0"/>
              <a:t>The housefly is the </a:t>
            </a:r>
            <a:r>
              <a:rPr lang="en-US" i="1" dirty="0"/>
              <a:t>busiest </a:t>
            </a:r>
            <a:r>
              <a:rPr lang="en-US" dirty="0"/>
              <a:t>of all bugs.</a:t>
            </a:r>
          </a:p>
          <a:p>
            <a:r>
              <a:rPr lang="en-US" dirty="0"/>
              <a:t>Fleas are the </a:t>
            </a:r>
            <a:r>
              <a:rPr lang="en-US" i="1" dirty="0"/>
              <a:t>most</a:t>
            </a:r>
            <a:r>
              <a:rPr lang="en-US" dirty="0"/>
              <a:t> annoying of all other bugs.</a:t>
            </a:r>
          </a:p>
        </p:txBody>
      </p:sp>
    </p:spTree>
    <p:extLst>
      <p:ext uri="{BB962C8B-B14F-4D97-AF65-F5344CB8AC3E}">
        <p14:creationId xmlns:p14="http://schemas.microsoft.com/office/powerpoint/2010/main" val="236435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Office Theme</vt:lpstr>
      <vt:lpstr>Writing Lab</vt:lpstr>
      <vt:lpstr>What are the degrees?</vt:lpstr>
      <vt:lpstr>What not to do</vt:lpstr>
      <vt:lpstr>Examples of the comparative degree</vt:lpstr>
      <vt:lpstr>Examples of the superlative degree</vt:lpstr>
      <vt:lpstr>Let’s Practice</vt:lpstr>
      <vt:lpstr>Answers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2019-04-12T16:23:11Z</dcterms:modified>
</cp:coreProperties>
</file>