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3"/>
  </p:notesMasterIdLst>
  <p:sldIdLst>
    <p:sldId id="257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518644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Commas with Sentence Tags, Conjunctive Adverbs, Parenthetical Elements, and Interrupters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Commas: </a:t>
            </a:r>
            <a:r>
              <a:rPr lang="en-US" dirty="0" smtClean="0"/>
              <a:t>Stoplights </a:t>
            </a:r>
            <a:r>
              <a:rPr lang="en-US" dirty="0"/>
              <a:t>in the </a:t>
            </a:r>
            <a:r>
              <a:rPr lang="en-US" dirty="0" smtClean="0"/>
              <a:t>Traffic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of your </a:t>
            </a:r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Punctuation marks such as commas are signposts used to construct and support the meaning of your writing. Commas serve as interrupters or signals to the reader to pause.</a:t>
            </a:r>
          </a:p>
          <a:p>
            <a:r>
              <a:rPr lang="en-US" dirty="0"/>
              <a:t>If those signposts are missing, your meaning is obstructed, and misunderstandings may lead to collisions of </a:t>
            </a:r>
            <a:r>
              <a:rPr lang="en-US" dirty="0" smtClean="0"/>
              <a:t>thought </a:t>
            </a:r>
            <a:r>
              <a:rPr lang="en-US" dirty="0"/>
              <a:t>in </a:t>
            </a:r>
            <a:r>
              <a:rPr lang="en-US" dirty="0" smtClean="0"/>
              <a:t>the mind </a:t>
            </a:r>
            <a:r>
              <a:rPr lang="en-US" dirty="0"/>
              <a:t>of </a:t>
            </a:r>
            <a:r>
              <a:rPr lang="en-US" dirty="0" smtClean="0"/>
              <a:t>your reader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Dramatic Pause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place commas according to where you, the writer, would pause.  </a:t>
            </a:r>
          </a:p>
          <a:p>
            <a:r>
              <a:rPr lang="en-US" dirty="0"/>
              <a:t>Instead, place commas according to 	</a:t>
            </a:r>
            <a:r>
              <a:rPr lang="en-US" dirty="0" smtClean="0"/>
              <a:t>the </a:t>
            </a:r>
            <a:r>
              <a:rPr lang="en-US" dirty="0"/>
              <a:t>following guidelines, which </a:t>
            </a:r>
            <a:r>
              <a:rPr lang="en-US" dirty="0" smtClean="0"/>
              <a:t>signal </a:t>
            </a:r>
            <a:r>
              <a:rPr lang="en-US" dirty="0"/>
              <a:t>the reader to pause.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7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commas to separate sentence tags from the rest of the sentence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He’s going to Rome in August, isn’t he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It doesn’t have four legs, does it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You skipped class today, didn’t you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I had a car accident, that’s why.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3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Parenthetical Elements </a:t>
            </a:r>
            <a:r>
              <a:rPr lang="en-US" dirty="0"/>
              <a:t>and </a:t>
            </a:r>
            <a:r>
              <a:rPr lang="en-US" dirty="0" smtClean="0"/>
              <a:t>Interrupters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comma to separate parenthetical words, phrases, or clauses from the rest of the sentence.</a:t>
            </a:r>
          </a:p>
          <a:p>
            <a:r>
              <a:rPr lang="en-US" dirty="0"/>
              <a:t>A parenthetical element—an interrupter—is a word or word group that often interrupts your sentence and may be omitted without affecting the meaning of the sentence.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4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Parenthetical Elements </a:t>
            </a:r>
            <a:r>
              <a:rPr lang="en-US" dirty="0"/>
              <a:t>and </a:t>
            </a:r>
            <a:r>
              <a:rPr lang="en-US" dirty="0" smtClean="0"/>
              <a:t>Interrupters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Don’t forget to place commas </a:t>
            </a:r>
            <a:r>
              <a:rPr lang="en-US" dirty="0" smtClean="0"/>
              <a:t>before and </a:t>
            </a:r>
            <a:r>
              <a:rPr lang="en-US" dirty="0"/>
              <a:t>after the interrupter!</a:t>
            </a:r>
          </a:p>
          <a:p>
            <a:pPr lvl="1"/>
            <a:r>
              <a:rPr lang="en-US" dirty="0"/>
              <a:t>Traffic signal management, on </a:t>
            </a:r>
            <a:r>
              <a:rPr lang="en-US" dirty="0" smtClean="0"/>
              <a:t>the </a:t>
            </a:r>
            <a:r>
              <a:rPr lang="en-US" dirty="0"/>
              <a:t>whole, has been a problem on campus.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Sabaru</a:t>
            </a:r>
            <a:r>
              <a:rPr lang="en-US" dirty="0"/>
              <a:t> </a:t>
            </a:r>
            <a:r>
              <a:rPr lang="en-US" dirty="0" err="1"/>
              <a:t>Justy</a:t>
            </a:r>
            <a:r>
              <a:rPr lang="en-US" dirty="0"/>
              <a:t>, it seems, is very much like the Ford </a:t>
            </a:r>
            <a:r>
              <a:rPr lang="en-US" dirty="0" err="1"/>
              <a:t>Festiva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cafeteria menu, in fact, has a variety of items.</a:t>
            </a:r>
          </a:p>
          <a:p>
            <a:pPr lvl="1"/>
            <a:r>
              <a:rPr lang="en-US" dirty="0"/>
              <a:t>Barbara Jordan is, in my opinion, a prolific and eloquent orator.</a:t>
            </a:r>
          </a:p>
          <a:p>
            <a:pPr lvl="1"/>
            <a:r>
              <a:rPr lang="en-US" dirty="0"/>
              <a:t>We will, of course, honor Dr. Brown posthumously and present the award to his widow after the service.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016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Conjunctive 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Common conjunctive adverbs include </a:t>
            </a:r>
            <a:r>
              <a:rPr lang="en-US" dirty="0" smtClean="0"/>
              <a:t>“however,” “therefore,” “thus,” “for </a:t>
            </a:r>
            <a:r>
              <a:rPr lang="en-US" dirty="0"/>
              <a:t>example</a:t>
            </a:r>
            <a:r>
              <a:rPr lang="en-US" dirty="0" smtClean="0"/>
              <a:t>,” “moreover,” “nevertheless,” </a:t>
            </a:r>
            <a:r>
              <a:rPr lang="en-US" dirty="0"/>
              <a:t>and </a:t>
            </a:r>
            <a:r>
              <a:rPr lang="en-US" dirty="0" smtClean="0"/>
              <a:t>“furthermore;” </a:t>
            </a:r>
            <a:r>
              <a:rPr lang="en-US" dirty="0"/>
              <a:t>moreover, their purpose is to mark a shift or contrast in the sentence.</a:t>
            </a:r>
          </a:p>
          <a:p>
            <a:r>
              <a:rPr lang="en-US" dirty="0"/>
              <a:t>Use commas to separate them from the rest of the sentence:</a:t>
            </a:r>
          </a:p>
          <a:p>
            <a:pPr lvl="1"/>
            <a:r>
              <a:rPr lang="en-US" dirty="0"/>
              <a:t>You are, moreover, entirely correct in your statement.</a:t>
            </a:r>
          </a:p>
          <a:p>
            <a:pPr lvl="1"/>
            <a:r>
              <a:rPr lang="en-US" dirty="0"/>
              <a:t>Today, we cross the country in a few hours by plane; however, our ancestors spent months making the trip in covered wagons.</a:t>
            </a:r>
          </a:p>
          <a:p>
            <a:pPr lvl="1"/>
            <a:r>
              <a:rPr lang="en-US" dirty="0"/>
              <a:t>Thus, the Gothic novel has supernatural, ghostly, and mysterious themes.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9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will therefore, have to operate.</a:t>
            </a:r>
          </a:p>
          <a:p>
            <a:r>
              <a:rPr lang="en-US" dirty="0"/>
              <a:t>The meeting on the whole went well.</a:t>
            </a:r>
          </a:p>
          <a:p>
            <a:r>
              <a:rPr lang="en-US" dirty="0"/>
              <a:t>He has, in fact been missing for three days.</a:t>
            </a:r>
          </a:p>
          <a:p>
            <a:r>
              <a:rPr lang="en-US" dirty="0"/>
              <a:t>The dog however lost its bone in the fight.</a:t>
            </a:r>
          </a:p>
          <a:p>
            <a:r>
              <a:rPr lang="en-US" dirty="0"/>
              <a:t>You missed your doctor’s appointment didn’t you?</a:t>
            </a:r>
          </a:p>
          <a:p>
            <a:r>
              <a:rPr lang="en-US" dirty="0"/>
              <a:t>As time passed furthermore Mike made many enemies.</a:t>
            </a:r>
          </a:p>
          <a:p>
            <a:r>
              <a:rPr lang="en-US" dirty="0"/>
              <a:t>I will of course complete the graduation requirements this spring semester.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68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will, therefore, have to operate.</a:t>
            </a:r>
          </a:p>
          <a:p>
            <a:r>
              <a:rPr lang="en-US" dirty="0"/>
              <a:t>The meeting, on the whole, went well.</a:t>
            </a:r>
          </a:p>
          <a:p>
            <a:r>
              <a:rPr lang="en-US" dirty="0"/>
              <a:t>He has, in fact, been missing for three days.</a:t>
            </a:r>
          </a:p>
          <a:p>
            <a:r>
              <a:rPr lang="en-US" dirty="0"/>
              <a:t>The dog, however, lost its bone in the fight.</a:t>
            </a:r>
          </a:p>
          <a:p>
            <a:r>
              <a:rPr lang="en-US" dirty="0"/>
              <a:t>You missed your doctor’s appointment, didn’t you?</a:t>
            </a:r>
          </a:p>
          <a:p>
            <a:r>
              <a:rPr lang="en-US" dirty="0"/>
              <a:t>As time passed, furthermore, Mike made many enemies.</a:t>
            </a:r>
          </a:p>
          <a:p>
            <a:r>
              <a:rPr lang="en-US" dirty="0"/>
              <a:t>I will, of course, complete the graduation requirements this spring semester.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515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603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1_Office Theme</vt:lpstr>
      <vt:lpstr>Office Theme</vt:lpstr>
      <vt:lpstr>Writing Lab</vt:lpstr>
      <vt:lpstr>Commas: Stoplights in the Traffic  of your Writing</vt:lpstr>
      <vt:lpstr>The Dramatic Pause Theory</vt:lpstr>
      <vt:lpstr>Sentence Tags</vt:lpstr>
      <vt:lpstr>Parenthetical Elements and Interrupters</vt:lpstr>
      <vt:lpstr>Parenthetical Elements and Interrupters cont.</vt:lpstr>
      <vt:lpstr>Conjunctive Adverbs</vt:lpstr>
      <vt:lpstr>Let’s Practice!</vt:lpstr>
      <vt:lpstr>Practice Answers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2019-01-16T21:04:02Z</dcterms:modified>
</cp:coreProperties>
</file>