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Agreement- </a:t>
            </a:r>
            <a:r>
              <a:rPr lang="en-US" dirty="0"/>
              <a:t>Compound Subjects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 Joined by </a:t>
            </a:r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Compound subjects joined by and usually require plural verbs.</a:t>
            </a:r>
          </a:p>
          <a:p>
            <a:pPr lvl="1"/>
            <a:r>
              <a:rPr lang="en-US" altLang="en-US" sz="1600" kern="0" dirty="0">
                <a:latin typeface="Futura Md BT"/>
                <a:ea typeface="ＭＳ Ｐゴシック" panose="020B0600070205080204" pitchFamily="34" charset="-128"/>
                <a:cs typeface="+mj-cs"/>
              </a:rPr>
              <a:t>Example: Books and films </a:t>
            </a:r>
            <a:r>
              <a:rPr lang="en-US" altLang="en-US" sz="1600" u="sng" kern="0" dirty="0">
                <a:latin typeface="Futura Md BT"/>
                <a:ea typeface="ＭＳ Ｐゴシック" panose="020B0600070205080204" pitchFamily="34" charset="-128"/>
                <a:cs typeface="+mj-cs"/>
              </a:rPr>
              <a:t>are</a:t>
            </a:r>
            <a:r>
              <a:rPr lang="en-US" altLang="en-US" sz="1600" kern="0" dirty="0">
                <a:latin typeface="Futura Md BT"/>
                <a:ea typeface="ＭＳ Ｐゴシック" panose="020B0600070205080204" pitchFamily="34" charset="-128"/>
                <a:cs typeface="+mj-cs"/>
              </a:rPr>
              <a:t> available at the library.</a:t>
            </a:r>
          </a:p>
          <a:p>
            <a:pPr lvl="1"/>
            <a:endParaRPr lang="en-US" altLang="en-US" sz="1600" kern="0" dirty="0">
              <a:solidFill>
                <a:srgbClr val="000000"/>
              </a:solidFill>
              <a:latin typeface="Futura Md BT"/>
              <a:ea typeface="ＭＳ Ｐゴシック" panose="020B0600070205080204" pitchFamily="34" charset="-128"/>
              <a:cs typeface="+mj-cs"/>
            </a:endParaRPr>
          </a:p>
          <a:p>
            <a:pPr lvl="1"/>
            <a: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Example: Jasmine and Rita </a:t>
            </a:r>
            <a:r>
              <a:rPr lang="en-US" altLang="en-US" sz="1600" u="sng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forget</a:t>
            </a:r>
            <a: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 to take their lab tests each week.</a:t>
            </a:r>
          </a:p>
          <a:p>
            <a:pPr lvl="1"/>
            <a:endParaRPr lang="en-US" altLang="en-US" sz="1600" kern="0" dirty="0">
              <a:solidFill>
                <a:srgbClr val="000000"/>
              </a:solidFill>
              <a:latin typeface="Futura Md BT"/>
              <a:ea typeface="ＭＳ Ｐゴシック" panose="020B0600070205080204" pitchFamily="34" charset="-128"/>
              <a:cs typeface="+mj-cs"/>
            </a:endParaRPr>
          </a:p>
          <a:p>
            <a:pPr lvl="1"/>
            <a: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Example: A pencil and notebook paper </a:t>
            </a:r>
            <a:r>
              <a:rPr lang="en-US" altLang="en-US" sz="1600" u="sng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are</a:t>
            </a:r>
            <a: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> needed to take the exam.</a:t>
            </a:r>
            <a:b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</a:br>
            <a: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  <a:t/>
            </a:r>
            <a:br>
              <a:rPr lang="en-US" altLang="en-US" sz="1600" kern="0" dirty="0">
                <a:solidFill>
                  <a:srgbClr val="000000"/>
                </a:solidFill>
                <a:latin typeface="Futura Md BT"/>
                <a:ea typeface="ＭＳ Ｐゴシック" panose="020B0600070205080204" pitchFamily="34" charset="-128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Subjects as a Single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Futura Md BT"/>
              </a:rPr>
              <a:t>Sometimes a compound subject stands for a single idea or concept. Then, the compound subject requires a singular verb.</a:t>
            </a:r>
          </a:p>
          <a:p>
            <a:pPr lvl="1"/>
            <a:r>
              <a:rPr lang="en-US" sz="1600" dirty="0">
                <a:latin typeface="Futura Md BT"/>
              </a:rPr>
              <a:t>Example: Love and Rockets </a:t>
            </a:r>
            <a:r>
              <a:rPr lang="en-US" sz="1600" u="sng" dirty="0">
                <a:latin typeface="Futura Md BT"/>
              </a:rPr>
              <a:t>is</a:t>
            </a:r>
            <a:r>
              <a:rPr lang="en-US" sz="1600" dirty="0">
                <a:latin typeface="Futura Md BT"/>
              </a:rPr>
              <a:t> my favorite band.</a:t>
            </a:r>
          </a:p>
          <a:p>
            <a:pPr lvl="1"/>
            <a:endParaRPr lang="en-US" sz="1600" dirty="0">
              <a:latin typeface="Futura Md BT"/>
            </a:endParaRPr>
          </a:p>
          <a:p>
            <a:pPr lvl="1"/>
            <a:r>
              <a:rPr lang="en-US" sz="1600" dirty="0">
                <a:latin typeface="Futura Md BT"/>
              </a:rPr>
              <a:t>Example: Snow White and the Seven Dwarfs </a:t>
            </a:r>
            <a:r>
              <a:rPr lang="en-US" sz="1600" u="sng" dirty="0">
                <a:latin typeface="Futura Md BT"/>
              </a:rPr>
              <a:t>is</a:t>
            </a:r>
            <a:r>
              <a:rPr lang="en-US" sz="1600" dirty="0">
                <a:latin typeface="Futura Md BT"/>
              </a:rPr>
              <a:t> my favorite fairy tale.</a:t>
            </a:r>
          </a:p>
          <a:p>
            <a:pPr lvl="1"/>
            <a:endParaRPr lang="en-US" sz="1600" dirty="0">
              <a:latin typeface="Futura Md BT"/>
            </a:endParaRPr>
          </a:p>
          <a:p>
            <a:pPr lvl="1"/>
            <a:r>
              <a:rPr lang="en-US" sz="1600" dirty="0">
                <a:latin typeface="Futura Md BT"/>
              </a:rPr>
              <a:t>Example: Thelma and Louise </a:t>
            </a:r>
            <a:r>
              <a:rPr lang="en-US" sz="1600" u="sng" dirty="0">
                <a:latin typeface="Futura Md BT"/>
              </a:rPr>
              <a:t>stars</a:t>
            </a:r>
            <a:r>
              <a:rPr lang="en-US" sz="1600" dirty="0">
                <a:latin typeface="Futura Md BT"/>
              </a:rPr>
              <a:t> Susan Sarandon and Geena Davis.</a:t>
            </a:r>
            <a:r>
              <a:rPr lang="en-US" dirty="0">
                <a:latin typeface="Futura Md BT"/>
              </a:rPr>
              <a:t/>
            </a:r>
            <a:br>
              <a:rPr lang="en-US" dirty="0">
                <a:latin typeface="Futura Md BT"/>
              </a:rPr>
            </a:br>
            <a:r>
              <a:rPr lang="en-US" dirty="0">
                <a:latin typeface="Futura Md BT"/>
              </a:rPr>
              <a:t/>
            </a:r>
            <a:br>
              <a:rPr lang="en-US" dirty="0">
                <a:latin typeface="Futura Md BT"/>
              </a:rPr>
            </a:br>
            <a:endParaRPr lang="en-US" dirty="0">
              <a:latin typeface="Futura Md BT"/>
            </a:endParaRPr>
          </a:p>
        </p:txBody>
      </p:sp>
    </p:spTree>
    <p:extLst>
      <p:ext uri="{BB962C8B-B14F-4D97-AF65-F5344CB8AC3E}">
        <p14:creationId xmlns:p14="http://schemas.microsoft.com/office/powerpoint/2010/main" val="369509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Subjects Joined by </a:t>
            </a:r>
            <a:r>
              <a:rPr lang="en-US" i="1" dirty="0"/>
              <a:t>Or, Nor, Either…Or, Neither…Nor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Futura Md BT"/>
              </a:rPr>
              <a:t>Compound subjects joined by or, nor, either…or, or neither…nor may be singular or plural depending on the subject that is closer to the verb.</a:t>
            </a:r>
          </a:p>
          <a:p>
            <a:pPr marL="0" indent="0">
              <a:buNone/>
            </a:pPr>
            <a:r>
              <a:rPr lang="en-US" sz="1600" dirty="0">
                <a:latin typeface="Futura Md BT"/>
              </a:rPr>
              <a:t>	Example: Carrie or Will </a:t>
            </a:r>
            <a:r>
              <a:rPr lang="en-US" sz="1600" u="sng" dirty="0">
                <a:latin typeface="Futura Md BT"/>
              </a:rPr>
              <a:t>takes</a:t>
            </a:r>
            <a:r>
              <a:rPr lang="en-US" sz="1600" dirty="0">
                <a:latin typeface="Futura Md BT"/>
              </a:rPr>
              <a:t> the mail to the post office everyday.</a:t>
            </a:r>
          </a:p>
          <a:p>
            <a:pPr marL="0" indent="0">
              <a:buNone/>
            </a:pPr>
            <a:r>
              <a:rPr lang="en-US" sz="1600" dirty="0">
                <a:latin typeface="Futura Md BT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Futura Md BT"/>
              </a:rPr>
              <a:t>	Example: Neither Domingo nor Miguel </a:t>
            </a:r>
            <a:r>
              <a:rPr lang="en-US" sz="1600" u="sng" dirty="0">
                <a:latin typeface="Futura Md BT"/>
              </a:rPr>
              <a:t>plays</a:t>
            </a:r>
            <a:r>
              <a:rPr lang="en-US" sz="1600" dirty="0">
                <a:latin typeface="Futura Md BT"/>
              </a:rPr>
              <a:t> the banjo.</a:t>
            </a:r>
          </a:p>
          <a:p>
            <a:pPr marL="0" indent="0">
              <a:buNone/>
            </a:pPr>
            <a:r>
              <a:rPr lang="en-US" sz="1600" dirty="0">
                <a:latin typeface="Futura Md BT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Futura Md BT"/>
              </a:rPr>
              <a:t>	Example: Either John or his children </a:t>
            </a:r>
            <a:r>
              <a:rPr lang="en-US" sz="1600" u="sng" dirty="0">
                <a:latin typeface="Futura Md BT"/>
              </a:rPr>
              <a:t>are</a:t>
            </a:r>
            <a:r>
              <a:rPr lang="en-US" sz="1600" dirty="0">
                <a:latin typeface="Futura Md BT"/>
              </a:rPr>
              <a:t> going to Canada next week.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28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4764126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Futura Md BT</vt:lpstr>
      <vt:lpstr>1_Office Theme</vt:lpstr>
      <vt:lpstr>Office Theme</vt:lpstr>
      <vt:lpstr>Writing Lab</vt:lpstr>
      <vt:lpstr>Compound Subject Joined by “And”</vt:lpstr>
      <vt:lpstr>Compound Subjects as a Single Idea</vt:lpstr>
      <vt:lpstr>Compound Subjects Joined by Or, Nor, Either…Or, Neither…Nor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22</cp:revision>
  <dcterms:created xsi:type="dcterms:W3CDTF">2018-05-29T16:49:48Z</dcterms:created>
  <dcterms:modified xsi:type="dcterms:W3CDTF">2019-01-31T19:24:37Z</dcterms:modified>
</cp:coreProperties>
</file>