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1"/>
  </p:notesMasterIdLst>
  <p:sldIdLst>
    <p:sldId id="256" r:id="rId2"/>
    <p:sldId id="273" r:id="rId3"/>
    <p:sldId id="270" r:id="rId4"/>
    <p:sldId id="267" r:id="rId5"/>
    <p:sldId id="271" r:id="rId6"/>
    <p:sldId id="274" r:id="rId7"/>
    <p:sldId id="275" r:id="rId8"/>
    <p:sldId id="272"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2D7D29"/>
    <a:srgbClr val="3A6C54"/>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80" d="100"/>
          <a:sy n="80" d="100"/>
        </p:scale>
        <p:origin x="-1704" y="-6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D194A-B493-41A5-AA5D-BF4EEE2E4AE8}" type="datetimeFigureOut">
              <a:rPr lang="en-US" smtClean="0"/>
              <a:pPr/>
              <a:t>8/21/12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A6DAB-3A0F-46F8-9479-0D937E52F8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5730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7A6DAB-3A0F-46F8-9479-0D937E52F8E2}"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191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r>
              <a:rPr lang="en-US" smtClean="0"/>
              <a:t>8/20/2012</a:t>
            </a:r>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D3B6C4A-25BF-447E-827E-7812C04A587A}"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8/20/2012</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8/20/2012</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8/20/2012</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8/20/2012</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B6C4A-25BF-447E-827E-7812C04A587A}"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8/20/2012</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8/20/2012</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8/20/2012</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r>
              <a:rPr lang="en-US" smtClean="0"/>
              <a:t>8/20/2012</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3B6C4A-25BF-447E-827E-7812C04A587A}"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8/20/2012</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6C4A-25BF-447E-827E-7812C04A587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8/20/2012</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B6C4A-25BF-447E-827E-7812C04A587A}"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r>
              <a:rPr lang="en-US" smtClean="0"/>
              <a:t>8/20/2012</a:t>
            </a: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2D3B6C4A-25BF-447E-827E-7812C04A587A}"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652016"/>
            <a:ext cx="7406640" cy="1472184"/>
          </a:xfrm>
        </p:spPr>
        <p:txBody>
          <a:bodyPr/>
          <a:lstStyle/>
          <a:p>
            <a:r>
              <a:rPr lang="en-US" dirty="0" smtClean="0"/>
              <a:t>So You Think You Know </a:t>
            </a:r>
            <a:br>
              <a:rPr lang="en-US" dirty="0" smtClean="0"/>
            </a:br>
            <a:r>
              <a:rPr lang="en-US" dirty="0" smtClean="0"/>
              <a:t>MLA Formatting …</a:t>
            </a:r>
            <a:endParaRPr lang="en-US" dirty="0"/>
          </a:p>
        </p:txBody>
      </p:sp>
      <p:sp>
        <p:nvSpPr>
          <p:cNvPr id="3" name="Subtitle 2"/>
          <p:cNvSpPr>
            <a:spLocks noGrp="1"/>
          </p:cNvSpPr>
          <p:nvPr>
            <p:ph type="subTitle" idx="1"/>
          </p:nvPr>
        </p:nvSpPr>
        <p:spPr>
          <a:xfrm>
            <a:off x="7239000" y="5486400"/>
            <a:ext cx="1219200" cy="762000"/>
          </a:xfrm>
        </p:spPr>
        <p:txBody>
          <a:bodyPr lIns="0" rIns="0" bIns="0">
            <a:normAutofit fontScale="85000" lnSpcReduction="20000"/>
          </a:bodyPr>
          <a:lstStyle/>
          <a:p>
            <a:endParaRPr lang="en-US" dirty="0" smtClean="0"/>
          </a:p>
          <a:p>
            <a:r>
              <a:rPr lang="en-US" sz="1500" dirty="0" smtClean="0"/>
              <a:t>August 2012</a:t>
            </a:r>
          </a:p>
          <a:p>
            <a:r>
              <a:rPr lang="en-US" sz="1500" dirty="0" smtClean="0"/>
              <a:t>Andii Johnson</a:t>
            </a:r>
            <a:endParaRPr lang="en-US" sz="1500" dirty="0"/>
          </a:p>
        </p:txBody>
      </p:sp>
      <p:sp>
        <p:nvSpPr>
          <p:cNvPr id="5" name="Slide Number Placeholder 4"/>
          <p:cNvSpPr>
            <a:spLocks noGrp="1"/>
          </p:cNvSpPr>
          <p:nvPr>
            <p:ph type="sldNum" sz="quarter" idx="12"/>
          </p:nvPr>
        </p:nvSpPr>
        <p:spPr>
          <a:xfrm>
            <a:off x="8534400" y="6305550"/>
            <a:ext cx="457200" cy="476250"/>
          </a:xfrm>
        </p:spPr>
        <p:txBody>
          <a:bodyPr/>
          <a:lstStyle/>
          <a:p>
            <a:fld id="{2D3B6C4A-25BF-447E-827E-7812C04A587A}"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143000" y="4496973"/>
            <a:ext cx="7620000" cy="461665"/>
          </a:xfrm>
          <a:prstGeom prst="rect">
            <a:avLst/>
          </a:prstGeom>
          <a:noFill/>
        </p:spPr>
        <p:txBody>
          <a:bodyPr wrap="square" rtlCol="0">
            <a:spAutoFit/>
          </a:bodyPr>
          <a:lstStyle/>
          <a:p>
            <a:r>
              <a:rPr lang="en-US" sz="2400" dirty="0" smtClean="0"/>
              <a:t>Find the MLA formatting error(s) in the following slides.</a:t>
            </a:r>
            <a:endParaRPr lang="en-US" sz="2400" dirty="0"/>
          </a:p>
        </p:txBody>
      </p:sp>
      <p:sp>
        <p:nvSpPr>
          <p:cNvPr id="5" name="TextBox 4"/>
          <p:cNvSpPr txBox="1"/>
          <p:nvPr/>
        </p:nvSpPr>
        <p:spPr>
          <a:xfrm>
            <a:off x="1600200" y="609600"/>
            <a:ext cx="6858000" cy="2677656"/>
          </a:xfrm>
          <a:prstGeom prst="rect">
            <a:avLst/>
          </a:prstGeom>
          <a:noFill/>
        </p:spPr>
        <p:txBody>
          <a:bodyPr wrap="square" rtlCol="0">
            <a:spAutoFit/>
          </a:bodyPr>
          <a:lstStyle/>
          <a:p>
            <a:r>
              <a:rPr lang="en-US" sz="2400" dirty="0" smtClean="0"/>
              <a:t>When editing for MLA format, look at the page in a big picture frame of mind. Are the margins right? Is the header right? How does the “Works Cited” page look? </a:t>
            </a:r>
          </a:p>
          <a:p>
            <a:endParaRPr lang="en-US" sz="2400" dirty="0"/>
          </a:p>
          <a:p>
            <a:r>
              <a:rPr lang="en-US" sz="2400" dirty="0" smtClean="0"/>
              <a:t>Before reading a paper for content, read it for formatting.</a:t>
            </a:r>
          </a:p>
        </p:txBody>
      </p:sp>
      <p:sp>
        <p:nvSpPr>
          <p:cNvPr id="7" name="Slide Number Placeholder 6"/>
          <p:cNvSpPr>
            <a:spLocks noGrp="1"/>
          </p:cNvSpPr>
          <p:nvPr>
            <p:ph type="sldNum" sz="quarter" idx="12"/>
          </p:nvPr>
        </p:nvSpPr>
        <p:spPr/>
        <p:txBody>
          <a:bodyPr/>
          <a:lstStyle/>
          <a:p>
            <a:fld id="{2D3B6C4A-25BF-447E-827E-7812C04A587A}"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566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76200"/>
            <a:ext cx="6029325" cy="585311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TextBox 3"/>
          <p:cNvSpPr txBox="1"/>
          <p:nvPr/>
        </p:nvSpPr>
        <p:spPr>
          <a:xfrm>
            <a:off x="7248525" y="304800"/>
            <a:ext cx="1590675" cy="923330"/>
          </a:xfrm>
          <a:prstGeom prst="rect">
            <a:avLst/>
          </a:prstGeom>
          <a:noFill/>
        </p:spPr>
        <p:txBody>
          <a:bodyPr wrap="square" rtlCol="0">
            <a:spAutoFit/>
          </a:bodyPr>
          <a:lstStyle/>
          <a:p>
            <a:r>
              <a:rPr lang="en-US" dirty="0" smtClean="0">
                <a:solidFill>
                  <a:srgbClr val="2D7D29"/>
                </a:solidFill>
              </a:rPr>
              <a:t>Student’s last name is misspelled</a:t>
            </a:r>
          </a:p>
        </p:txBody>
      </p:sp>
      <p:cxnSp>
        <p:nvCxnSpPr>
          <p:cNvPr id="6" name="Straight Arrow Connector 5"/>
          <p:cNvCxnSpPr/>
          <p:nvPr/>
        </p:nvCxnSpPr>
        <p:spPr>
          <a:xfrm flipH="1" flipV="1">
            <a:off x="6705600" y="304800"/>
            <a:ext cx="542925" cy="4572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76400" y="76200"/>
            <a:ext cx="2819400" cy="369332"/>
          </a:xfrm>
          <a:prstGeom prst="rect">
            <a:avLst/>
          </a:prstGeom>
          <a:noFill/>
        </p:spPr>
        <p:txBody>
          <a:bodyPr wrap="square" rtlCol="0">
            <a:spAutoFit/>
          </a:bodyPr>
          <a:lstStyle/>
          <a:p>
            <a:r>
              <a:rPr lang="en-US" dirty="0">
                <a:solidFill>
                  <a:srgbClr val="2D7D29"/>
                </a:solidFill>
              </a:rPr>
              <a:t>Heading is out of </a:t>
            </a:r>
            <a:r>
              <a:rPr lang="en-US" dirty="0" smtClean="0">
                <a:solidFill>
                  <a:srgbClr val="2D7D29"/>
                </a:solidFill>
              </a:rPr>
              <a:t>order</a:t>
            </a:r>
            <a:endParaRPr lang="en-US" dirty="0">
              <a:solidFill>
                <a:srgbClr val="2D7D29"/>
              </a:solidFill>
            </a:endParaRPr>
          </a:p>
        </p:txBody>
      </p:sp>
      <p:sp>
        <p:nvSpPr>
          <p:cNvPr id="23" name="Freeform 22"/>
          <p:cNvSpPr/>
          <p:nvPr/>
        </p:nvSpPr>
        <p:spPr>
          <a:xfrm>
            <a:off x="1606700" y="353150"/>
            <a:ext cx="1602185" cy="1248294"/>
          </a:xfrm>
          <a:custGeom>
            <a:avLst/>
            <a:gdLst>
              <a:gd name="connsiteX0" fmla="*/ 144462 w 1602185"/>
              <a:gd name="connsiteY0" fmla="*/ 26412 h 1248294"/>
              <a:gd name="connsiteX1" fmla="*/ 135836 w 1602185"/>
              <a:gd name="connsiteY1" fmla="*/ 1130593 h 1248294"/>
              <a:gd name="connsiteX2" fmla="*/ 1576447 w 1602185"/>
              <a:gd name="connsiteY2" fmla="*/ 1096088 h 1248294"/>
              <a:gd name="connsiteX3" fmla="*/ 1058862 w 1602185"/>
              <a:gd name="connsiteY3" fmla="*/ 60918 h 1248294"/>
              <a:gd name="connsiteX4" fmla="*/ 1041609 w 1602185"/>
              <a:gd name="connsiteY4" fmla="*/ 121303 h 1248294"/>
              <a:gd name="connsiteX5" fmla="*/ 1015730 w 1602185"/>
              <a:gd name="connsiteY5" fmla="*/ 121303 h 1248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2185" h="1248294">
                <a:moveTo>
                  <a:pt x="144462" y="26412"/>
                </a:moveTo>
                <a:cubicBezTo>
                  <a:pt x="20817" y="489363"/>
                  <a:pt x="-102828" y="952314"/>
                  <a:pt x="135836" y="1130593"/>
                </a:cubicBezTo>
                <a:cubicBezTo>
                  <a:pt x="374500" y="1308872"/>
                  <a:pt x="1422609" y="1274367"/>
                  <a:pt x="1576447" y="1096088"/>
                </a:cubicBezTo>
                <a:cubicBezTo>
                  <a:pt x="1730285" y="917809"/>
                  <a:pt x="1148002" y="223382"/>
                  <a:pt x="1058862" y="60918"/>
                </a:cubicBezTo>
                <a:cubicBezTo>
                  <a:pt x="969722" y="-101546"/>
                  <a:pt x="1048798" y="111239"/>
                  <a:pt x="1041609" y="121303"/>
                </a:cubicBezTo>
                <a:cubicBezTo>
                  <a:pt x="1034420" y="131367"/>
                  <a:pt x="1025075" y="126335"/>
                  <a:pt x="1015730" y="12130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352800" y="762000"/>
            <a:ext cx="2895600" cy="369332"/>
          </a:xfrm>
          <a:prstGeom prst="rect">
            <a:avLst/>
          </a:prstGeom>
          <a:noFill/>
        </p:spPr>
        <p:txBody>
          <a:bodyPr wrap="square" rtlCol="0">
            <a:spAutoFit/>
          </a:bodyPr>
          <a:lstStyle/>
          <a:p>
            <a:r>
              <a:rPr lang="en-US" dirty="0">
                <a:solidFill>
                  <a:srgbClr val="2D7D29"/>
                </a:solidFill>
              </a:rPr>
              <a:t>Use MLA format for date</a:t>
            </a:r>
          </a:p>
        </p:txBody>
      </p:sp>
      <p:cxnSp>
        <p:nvCxnSpPr>
          <p:cNvPr id="26" name="Straight Arrow Connector 25"/>
          <p:cNvCxnSpPr>
            <a:stCxn id="24" idx="1"/>
          </p:cNvCxnSpPr>
          <p:nvPr/>
        </p:nvCxnSpPr>
        <p:spPr>
          <a:xfrm flipH="1">
            <a:off x="2514600" y="946666"/>
            <a:ext cx="838200" cy="12013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3657600"/>
            <a:ext cx="1981200" cy="1200329"/>
          </a:xfrm>
          <a:prstGeom prst="rect">
            <a:avLst/>
          </a:prstGeom>
          <a:noFill/>
        </p:spPr>
        <p:txBody>
          <a:bodyPr wrap="square" rtlCol="0">
            <a:spAutoFit/>
          </a:bodyPr>
          <a:lstStyle/>
          <a:p>
            <a:r>
              <a:rPr lang="en-US" dirty="0">
                <a:solidFill>
                  <a:srgbClr val="2D7D29"/>
                </a:solidFill>
              </a:rPr>
              <a:t>Unnecessary comma in parenthetical citation</a:t>
            </a:r>
          </a:p>
        </p:txBody>
      </p:sp>
      <p:cxnSp>
        <p:nvCxnSpPr>
          <p:cNvPr id="1031" name="Straight Arrow Connector 1030"/>
          <p:cNvCxnSpPr/>
          <p:nvPr/>
        </p:nvCxnSpPr>
        <p:spPr>
          <a:xfrm flipH="1">
            <a:off x="3581400" y="3886200"/>
            <a:ext cx="3429000" cy="762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33" name="TextBox 1032"/>
          <p:cNvSpPr txBox="1"/>
          <p:nvPr/>
        </p:nvSpPr>
        <p:spPr>
          <a:xfrm>
            <a:off x="6858000" y="1828800"/>
            <a:ext cx="1981200" cy="369332"/>
          </a:xfrm>
          <a:prstGeom prst="rect">
            <a:avLst/>
          </a:prstGeom>
          <a:noFill/>
        </p:spPr>
        <p:txBody>
          <a:bodyPr wrap="square" rtlCol="0">
            <a:spAutoFit/>
          </a:bodyPr>
          <a:lstStyle/>
          <a:p>
            <a:r>
              <a:rPr lang="en-US" dirty="0">
                <a:solidFill>
                  <a:srgbClr val="2D7D29"/>
                </a:solidFill>
              </a:rPr>
              <a:t>Extra spacing</a:t>
            </a:r>
          </a:p>
        </p:txBody>
      </p:sp>
      <p:cxnSp>
        <p:nvCxnSpPr>
          <p:cNvPr id="1035" name="Straight Arrow Connector 1034"/>
          <p:cNvCxnSpPr/>
          <p:nvPr/>
        </p:nvCxnSpPr>
        <p:spPr>
          <a:xfrm flipH="1" flipV="1">
            <a:off x="5791200" y="1828800"/>
            <a:ext cx="914400" cy="184666"/>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37" name="Straight Arrow Connector 1036"/>
          <p:cNvCxnSpPr/>
          <p:nvPr/>
        </p:nvCxnSpPr>
        <p:spPr>
          <a:xfrm flipH="1">
            <a:off x="5562600" y="2198132"/>
            <a:ext cx="1295400" cy="24500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38" name="Rectangle 1037"/>
          <p:cNvSpPr/>
          <p:nvPr/>
        </p:nvSpPr>
        <p:spPr>
          <a:xfrm>
            <a:off x="5943600" y="1921133"/>
            <a:ext cx="76200" cy="212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Slide Number Placeholder 1039"/>
          <p:cNvSpPr>
            <a:spLocks noGrp="1"/>
          </p:cNvSpPr>
          <p:nvPr>
            <p:ph type="sldNum" sz="quarter" idx="12"/>
          </p:nvPr>
        </p:nvSpPr>
        <p:spPr/>
        <p:txBody>
          <a:bodyPr/>
          <a:lstStyle/>
          <a:p>
            <a:fld id="{2D3B6C4A-25BF-447E-827E-7812C04A587A}" type="slidenum">
              <a:rPr lang="en-US" smtClean="0"/>
              <a:pPr/>
              <a:t>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456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20" grpId="0"/>
      <p:bldP spid="23" grpId="0" animBg="1"/>
      <p:bldP spid="24" grpId="0"/>
      <p:bldP spid="27" grpId="0"/>
      <p:bldP spid="1033"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247310" y="533400"/>
            <a:ext cx="7439489" cy="3922253"/>
          </a:xfrm>
          <a:prstGeom prst="rect">
            <a:avLst/>
          </a:prstGeom>
          <a:noFill/>
        </p:spPr>
      </p:pic>
      <p:sp>
        <p:nvSpPr>
          <p:cNvPr id="6" name="TextBox 5"/>
          <p:cNvSpPr txBox="1"/>
          <p:nvPr/>
        </p:nvSpPr>
        <p:spPr>
          <a:xfrm>
            <a:off x="3126995" y="4577751"/>
            <a:ext cx="4366242" cy="369332"/>
          </a:xfrm>
          <a:prstGeom prst="rect">
            <a:avLst/>
          </a:prstGeom>
          <a:noFill/>
        </p:spPr>
        <p:txBody>
          <a:bodyPr wrap="square" rtlCol="0">
            <a:spAutoFit/>
          </a:bodyPr>
          <a:lstStyle/>
          <a:p>
            <a:r>
              <a:rPr lang="en-US" dirty="0" smtClean="0">
                <a:solidFill>
                  <a:srgbClr val="2D7D29"/>
                </a:solidFill>
              </a:rPr>
              <a:t>Text should be aligned left, not justified</a:t>
            </a:r>
            <a:endParaRPr lang="en-US" dirty="0">
              <a:solidFill>
                <a:srgbClr val="2D7D29"/>
              </a:solidFill>
            </a:endParaRPr>
          </a:p>
        </p:txBody>
      </p:sp>
      <p:sp>
        <p:nvSpPr>
          <p:cNvPr id="20" name="TextBox 19"/>
          <p:cNvSpPr txBox="1"/>
          <p:nvPr/>
        </p:nvSpPr>
        <p:spPr>
          <a:xfrm>
            <a:off x="1905000" y="533400"/>
            <a:ext cx="2902627" cy="369332"/>
          </a:xfrm>
          <a:prstGeom prst="rect">
            <a:avLst/>
          </a:prstGeom>
          <a:noFill/>
        </p:spPr>
        <p:txBody>
          <a:bodyPr wrap="square" rtlCol="0">
            <a:spAutoFit/>
          </a:bodyPr>
          <a:lstStyle/>
          <a:p>
            <a:r>
              <a:rPr lang="en-US" dirty="0">
                <a:solidFill>
                  <a:srgbClr val="2D7D29"/>
                </a:solidFill>
              </a:rPr>
              <a:t>Double space heading</a:t>
            </a:r>
          </a:p>
        </p:txBody>
      </p:sp>
      <p:cxnSp>
        <p:nvCxnSpPr>
          <p:cNvPr id="22" name="Straight Arrow Connector 21"/>
          <p:cNvCxnSpPr/>
          <p:nvPr/>
        </p:nvCxnSpPr>
        <p:spPr>
          <a:xfrm flipH="1">
            <a:off x="2819400" y="902732"/>
            <a:ext cx="685800" cy="39266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982869" y="228600"/>
            <a:ext cx="2576746" cy="369332"/>
          </a:xfrm>
          <a:prstGeom prst="rect">
            <a:avLst/>
          </a:prstGeom>
          <a:noFill/>
        </p:spPr>
        <p:txBody>
          <a:bodyPr wrap="square" rtlCol="0">
            <a:spAutoFit/>
          </a:bodyPr>
          <a:lstStyle/>
          <a:p>
            <a:r>
              <a:rPr lang="en-US" dirty="0">
                <a:solidFill>
                  <a:srgbClr val="2D7D29"/>
                </a:solidFill>
              </a:rPr>
              <a:t>Incorrect page number</a:t>
            </a:r>
          </a:p>
        </p:txBody>
      </p:sp>
      <p:cxnSp>
        <p:nvCxnSpPr>
          <p:cNvPr id="25" name="Straight Arrow Connector 24"/>
          <p:cNvCxnSpPr/>
          <p:nvPr/>
        </p:nvCxnSpPr>
        <p:spPr>
          <a:xfrm>
            <a:off x="7162800" y="597932"/>
            <a:ext cx="609600" cy="2402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67200" y="1535668"/>
            <a:ext cx="1905000" cy="369332"/>
          </a:xfrm>
          <a:prstGeom prst="rect">
            <a:avLst/>
          </a:prstGeom>
          <a:noFill/>
        </p:spPr>
        <p:txBody>
          <a:bodyPr wrap="square" rtlCol="0">
            <a:spAutoFit/>
          </a:bodyPr>
          <a:lstStyle/>
          <a:p>
            <a:r>
              <a:rPr lang="en-US" dirty="0">
                <a:solidFill>
                  <a:srgbClr val="2D7D29"/>
                </a:solidFill>
              </a:rPr>
              <a:t>Do not bold title</a:t>
            </a:r>
          </a:p>
        </p:txBody>
      </p:sp>
      <p:sp>
        <p:nvSpPr>
          <p:cNvPr id="30" name="Rectangle 29"/>
          <p:cNvSpPr/>
          <p:nvPr/>
        </p:nvSpPr>
        <p:spPr>
          <a:xfrm>
            <a:off x="1905000" y="4267200"/>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4982869" y="1905000"/>
            <a:ext cx="0" cy="2286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1729555" y="2362989"/>
            <a:ext cx="7229854" cy="2493683"/>
          </a:xfrm>
          <a:custGeom>
            <a:avLst/>
            <a:gdLst>
              <a:gd name="connsiteX0" fmla="*/ 5326853 w 7229854"/>
              <a:gd name="connsiteY0" fmla="*/ 2209011 h 2493683"/>
              <a:gd name="connsiteX1" fmla="*/ 6663947 w 7229854"/>
              <a:gd name="connsiteY1" fmla="*/ 1622415 h 2493683"/>
              <a:gd name="connsiteX2" fmla="*/ 6758837 w 7229854"/>
              <a:gd name="connsiteY2" fmla="*/ 406090 h 2493683"/>
              <a:gd name="connsiteX3" fmla="*/ 703094 w 7229854"/>
              <a:gd name="connsiteY3" fmla="*/ 104166 h 2493683"/>
              <a:gd name="connsiteX4" fmla="*/ 202762 w 7229854"/>
              <a:gd name="connsiteY4" fmla="*/ 2045109 h 2493683"/>
              <a:gd name="connsiteX5" fmla="*/ 1393207 w 7229854"/>
              <a:gd name="connsiteY5" fmla="*/ 2493683 h 24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29854" h="2493683">
                <a:moveTo>
                  <a:pt x="5326853" y="2209011"/>
                </a:moveTo>
                <a:cubicBezTo>
                  <a:pt x="5876068" y="2065956"/>
                  <a:pt x="6425283" y="1922902"/>
                  <a:pt x="6663947" y="1622415"/>
                </a:cubicBezTo>
                <a:cubicBezTo>
                  <a:pt x="6902611" y="1321928"/>
                  <a:pt x="7752313" y="659132"/>
                  <a:pt x="6758837" y="406090"/>
                </a:cubicBezTo>
                <a:cubicBezTo>
                  <a:pt x="5765361" y="153048"/>
                  <a:pt x="1795773" y="-169004"/>
                  <a:pt x="703094" y="104166"/>
                </a:cubicBezTo>
                <a:cubicBezTo>
                  <a:pt x="-389585" y="377336"/>
                  <a:pt x="87743" y="1646856"/>
                  <a:pt x="202762" y="2045109"/>
                </a:cubicBezTo>
                <a:cubicBezTo>
                  <a:pt x="317781" y="2443362"/>
                  <a:pt x="855494" y="2468522"/>
                  <a:pt x="1393207" y="24936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lide Number Placeholder 37"/>
          <p:cNvSpPr>
            <a:spLocks noGrp="1"/>
          </p:cNvSpPr>
          <p:nvPr>
            <p:ph type="sldNum" sz="quarter" idx="12"/>
          </p:nvPr>
        </p:nvSpPr>
        <p:spPr/>
        <p:txBody>
          <a:bodyPr/>
          <a:lstStyle/>
          <a:p>
            <a:fld id="{2D3B6C4A-25BF-447E-827E-7812C04A587A}"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662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3" grpId="0"/>
      <p:bldP spid="26" grpId="0"/>
      <p:bldP spid="36"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43000" y="76201"/>
            <a:ext cx="6192725" cy="5715000"/>
          </a:xfrm>
          <a:prstGeom prst="rect">
            <a:avLst/>
          </a:prstGeom>
        </p:spPr>
      </p:pic>
      <p:sp>
        <p:nvSpPr>
          <p:cNvPr id="5" name="TextBox 4"/>
          <p:cNvSpPr txBox="1"/>
          <p:nvPr/>
        </p:nvSpPr>
        <p:spPr>
          <a:xfrm>
            <a:off x="7010400" y="1295400"/>
            <a:ext cx="1905000" cy="1200329"/>
          </a:xfrm>
          <a:prstGeom prst="rect">
            <a:avLst/>
          </a:prstGeom>
          <a:noFill/>
        </p:spPr>
        <p:txBody>
          <a:bodyPr wrap="square" rtlCol="0">
            <a:spAutoFit/>
          </a:bodyPr>
          <a:lstStyle/>
          <a:p>
            <a:r>
              <a:rPr lang="en-US" dirty="0" smtClean="0">
                <a:solidFill>
                  <a:srgbClr val="2D7D29"/>
                </a:solidFill>
              </a:rPr>
              <a:t>Use last name and page number only</a:t>
            </a:r>
          </a:p>
          <a:p>
            <a:endParaRPr lang="en-US" dirty="0">
              <a:solidFill>
                <a:srgbClr val="2D7D29"/>
              </a:solidFill>
            </a:endParaRPr>
          </a:p>
        </p:txBody>
      </p:sp>
      <p:cxnSp>
        <p:nvCxnSpPr>
          <p:cNvPr id="7" name="Straight Arrow Connector 6"/>
          <p:cNvCxnSpPr/>
          <p:nvPr/>
        </p:nvCxnSpPr>
        <p:spPr>
          <a:xfrm flipH="1" flipV="1">
            <a:off x="6781800" y="533400"/>
            <a:ext cx="838200" cy="7620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26764" y="3276600"/>
            <a:ext cx="1541036" cy="1200329"/>
          </a:xfrm>
          <a:prstGeom prst="rect">
            <a:avLst/>
          </a:prstGeom>
          <a:noFill/>
        </p:spPr>
        <p:txBody>
          <a:bodyPr wrap="square" rtlCol="0">
            <a:spAutoFit/>
          </a:bodyPr>
          <a:lstStyle/>
          <a:p>
            <a:r>
              <a:rPr lang="en-US" dirty="0" smtClean="0">
                <a:solidFill>
                  <a:srgbClr val="2D7D29"/>
                </a:solidFill>
              </a:rPr>
              <a:t>This font is not New Times Roman.</a:t>
            </a:r>
            <a:endParaRPr lang="en-US" dirty="0">
              <a:solidFill>
                <a:srgbClr val="2D7D29"/>
              </a:solidFill>
            </a:endParaRPr>
          </a:p>
        </p:txBody>
      </p:sp>
      <p:cxnSp>
        <p:nvCxnSpPr>
          <p:cNvPr id="14" name="Straight Arrow Connector 13"/>
          <p:cNvCxnSpPr/>
          <p:nvPr/>
        </p:nvCxnSpPr>
        <p:spPr>
          <a:xfrm flipH="1" flipV="1">
            <a:off x="3352800" y="4572001"/>
            <a:ext cx="4038600" cy="1904999"/>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676900" y="1905000"/>
            <a:ext cx="2514600" cy="36576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169572" y="3581401"/>
            <a:ext cx="1219200" cy="22098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91400" y="5562600"/>
            <a:ext cx="2209800" cy="1200329"/>
          </a:xfrm>
          <a:prstGeom prst="rect">
            <a:avLst/>
          </a:prstGeom>
          <a:solidFill>
            <a:schemeClr val="bg1"/>
          </a:solidFill>
        </p:spPr>
        <p:txBody>
          <a:bodyPr wrap="square" rtlCol="0">
            <a:spAutoFit/>
          </a:bodyPr>
          <a:lstStyle/>
          <a:p>
            <a:r>
              <a:rPr lang="en-US" dirty="0" smtClean="0">
                <a:solidFill>
                  <a:srgbClr val="2D7D29"/>
                </a:solidFill>
              </a:rPr>
              <a:t>Unnecessary commas in parenthetical citations</a:t>
            </a:r>
            <a:endParaRPr lang="en-US" dirty="0">
              <a:solidFill>
                <a:srgbClr val="2D7D29"/>
              </a:solidFill>
            </a:endParaRPr>
          </a:p>
        </p:txBody>
      </p:sp>
      <p:sp>
        <p:nvSpPr>
          <p:cNvPr id="19" name="Freeform 18"/>
          <p:cNvSpPr/>
          <p:nvPr/>
        </p:nvSpPr>
        <p:spPr>
          <a:xfrm>
            <a:off x="1299077" y="454113"/>
            <a:ext cx="6205309" cy="5739579"/>
          </a:xfrm>
          <a:custGeom>
            <a:avLst/>
            <a:gdLst>
              <a:gd name="connsiteX0" fmla="*/ 6205309 w 6205309"/>
              <a:gd name="connsiteY0" fmla="*/ 2888177 h 5739579"/>
              <a:gd name="connsiteX1" fmla="*/ 4234620 w 6205309"/>
              <a:gd name="connsiteY1" fmla="*/ 444521 h 5739579"/>
              <a:gd name="connsiteX2" fmla="*/ 876564 w 6205309"/>
              <a:gd name="connsiteY2" fmla="*/ 144977 h 5739579"/>
              <a:gd name="connsiteX3" fmla="*/ 72523 w 6205309"/>
              <a:gd name="connsiteY3" fmla="*/ 2068370 h 5739579"/>
              <a:gd name="connsiteX4" fmla="*/ 104054 w 6205309"/>
              <a:gd name="connsiteY4" fmla="*/ 4874632 h 5739579"/>
              <a:gd name="connsiteX5" fmla="*/ 655847 w 6205309"/>
              <a:gd name="connsiteY5" fmla="*/ 5599846 h 5739579"/>
              <a:gd name="connsiteX6" fmla="*/ 2263930 w 6205309"/>
              <a:gd name="connsiteY6" fmla="*/ 5631377 h 5739579"/>
              <a:gd name="connsiteX7" fmla="*/ 4944068 w 6205309"/>
              <a:gd name="connsiteY7" fmla="*/ 5615611 h 5739579"/>
              <a:gd name="connsiteX8" fmla="*/ 5968826 w 6205309"/>
              <a:gd name="connsiteY8" fmla="*/ 4023294 h 5739579"/>
              <a:gd name="connsiteX9" fmla="*/ 6189544 w 6205309"/>
              <a:gd name="connsiteY9" fmla="*/ 3424204 h 5739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5309" h="5739579">
                <a:moveTo>
                  <a:pt x="6205309" y="2888177"/>
                </a:moveTo>
                <a:cubicBezTo>
                  <a:pt x="5664026" y="1894949"/>
                  <a:pt x="5122744" y="901721"/>
                  <a:pt x="4234620" y="444521"/>
                </a:cubicBezTo>
                <a:cubicBezTo>
                  <a:pt x="3346496" y="-12679"/>
                  <a:pt x="1570247" y="-125664"/>
                  <a:pt x="876564" y="144977"/>
                </a:cubicBezTo>
                <a:cubicBezTo>
                  <a:pt x="182881" y="415618"/>
                  <a:pt x="201275" y="1280094"/>
                  <a:pt x="72523" y="2068370"/>
                </a:cubicBezTo>
                <a:cubicBezTo>
                  <a:pt x="-56229" y="2856646"/>
                  <a:pt x="6833" y="4286053"/>
                  <a:pt x="104054" y="4874632"/>
                </a:cubicBezTo>
                <a:cubicBezTo>
                  <a:pt x="201275" y="5463211"/>
                  <a:pt x="295868" y="5473722"/>
                  <a:pt x="655847" y="5599846"/>
                </a:cubicBezTo>
                <a:cubicBezTo>
                  <a:pt x="1015826" y="5725970"/>
                  <a:pt x="2263930" y="5631377"/>
                  <a:pt x="2263930" y="5631377"/>
                </a:cubicBezTo>
                <a:cubicBezTo>
                  <a:pt x="2978633" y="5634004"/>
                  <a:pt x="4326585" y="5883625"/>
                  <a:pt x="4944068" y="5615611"/>
                </a:cubicBezTo>
                <a:cubicBezTo>
                  <a:pt x="5561551" y="5347597"/>
                  <a:pt x="5761247" y="4388529"/>
                  <a:pt x="5968826" y="4023294"/>
                </a:cubicBezTo>
                <a:cubicBezTo>
                  <a:pt x="6176405" y="3658060"/>
                  <a:pt x="6182974" y="3541132"/>
                  <a:pt x="6189544" y="342420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21"/>
          <p:cNvSpPr>
            <a:spLocks noGrp="1"/>
          </p:cNvSpPr>
          <p:nvPr>
            <p:ph type="sldNum" sz="quarter" idx="12"/>
          </p:nvPr>
        </p:nvSpPr>
        <p:spPr/>
        <p:txBody>
          <a:bodyPr/>
          <a:lstStyle/>
          <a:p>
            <a:fld id="{2D3B6C4A-25BF-447E-827E-7812C04A587A}"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125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animBg="1"/>
      <p:bldP spid="19"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66800" y="151655"/>
            <a:ext cx="6716063" cy="5334745"/>
          </a:xfrm>
          <a:prstGeom prst="rect">
            <a:avLst/>
          </a:prstGeom>
        </p:spPr>
      </p:pic>
      <p:sp>
        <p:nvSpPr>
          <p:cNvPr id="5" name="TextBox 4"/>
          <p:cNvSpPr txBox="1"/>
          <p:nvPr/>
        </p:nvSpPr>
        <p:spPr>
          <a:xfrm>
            <a:off x="7315200" y="990600"/>
            <a:ext cx="1752600" cy="1477328"/>
          </a:xfrm>
          <a:prstGeom prst="rect">
            <a:avLst/>
          </a:prstGeom>
          <a:noFill/>
        </p:spPr>
        <p:txBody>
          <a:bodyPr wrap="square" rtlCol="0">
            <a:spAutoFit/>
          </a:bodyPr>
          <a:lstStyle/>
          <a:p>
            <a:r>
              <a:rPr lang="en-US" dirty="0" smtClean="0">
                <a:solidFill>
                  <a:srgbClr val="2D7D29"/>
                </a:solidFill>
              </a:rPr>
              <a:t>Block quotes should be indented one inch and double spaced. </a:t>
            </a:r>
            <a:endParaRPr lang="en-US" dirty="0">
              <a:solidFill>
                <a:srgbClr val="2D7D29"/>
              </a:solidFill>
            </a:endParaRPr>
          </a:p>
        </p:txBody>
      </p:sp>
      <p:cxnSp>
        <p:nvCxnSpPr>
          <p:cNvPr id="12" name="Straight Arrow Connector 11"/>
          <p:cNvCxnSpPr/>
          <p:nvPr/>
        </p:nvCxnSpPr>
        <p:spPr>
          <a:xfrm flipH="1">
            <a:off x="6934200" y="1371600"/>
            <a:ext cx="457200" cy="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58000" y="2133600"/>
            <a:ext cx="609600" cy="9906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000" y="228600"/>
            <a:ext cx="1828800" cy="369332"/>
          </a:xfrm>
          <a:prstGeom prst="rect">
            <a:avLst/>
          </a:prstGeom>
          <a:noFill/>
        </p:spPr>
        <p:txBody>
          <a:bodyPr wrap="square" rtlCol="0">
            <a:spAutoFit/>
          </a:bodyPr>
          <a:lstStyle/>
          <a:p>
            <a:r>
              <a:rPr lang="en-US" dirty="0" smtClean="0">
                <a:solidFill>
                  <a:srgbClr val="2D7D29"/>
                </a:solidFill>
              </a:rPr>
              <a:t>Missing header</a:t>
            </a:r>
            <a:endParaRPr lang="en-US" dirty="0">
              <a:solidFill>
                <a:srgbClr val="2D7D29"/>
              </a:solidFill>
            </a:endParaRPr>
          </a:p>
        </p:txBody>
      </p:sp>
      <p:sp>
        <p:nvSpPr>
          <p:cNvPr id="16" name="Freeform 15"/>
          <p:cNvSpPr/>
          <p:nvPr/>
        </p:nvSpPr>
        <p:spPr>
          <a:xfrm>
            <a:off x="4114800" y="187185"/>
            <a:ext cx="2892170" cy="625145"/>
          </a:xfrm>
          <a:custGeom>
            <a:avLst/>
            <a:gdLst>
              <a:gd name="connsiteX0" fmla="*/ 353683 w 2892170"/>
              <a:gd name="connsiteY0" fmla="*/ 261389 h 625145"/>
              <a:gd name="connsiteX1" fmla="*/ 1475117 w 2892170"/>
              <a:gd name="connsiteY1" fmla="*/ 615072 h 625145"/>
              <a:gd name="connsiteX2" fmla="*/ 2656936 w 2892170"/>
              <a:gd name="connsiteY2" fmla="*/ 485675 h 625145"/>
              <a:gd name="connsiteX3" fmla="*/ 2786332 w 2892170"/>
              <a:gd name="connsiteY3" fmla="*/ 45728 h 625145"/>
              <a:gd name="connsiteX4" fmla="*/ 1440611 w 2892170"/>
              <a:gd name="connsiteY4" fmla="*/ 37102 h 625145"/>
              <a:gd name="connsiteX5" fmla="*/ 0 w 2892170"/>
              <a:gd name="connsiteY5" fmla="*/ 252762 h 62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170" h="625145">
                <a:moveTo>
                  <a:pt x="353683" y="261389"/>
                </a:moveTo>
                <a:cubicBezTo>
                  <a:pt x="722462" y="419540"/>
                  <a:pt x="1091242" y="577691"/>
                  <a:pt x="1475117" y="615072"/>
                </a:cubicBezTo>
                <a:cubicBezTo>
                  <a:pt x="1858993" y="652453"/>
                  <a:pt x="2438400" y="580566"/>
                  <a:pt x="2656936" y="485675"/>
                </a:cubicBezTo>
                <a:cubicBezTo>
                  <a:pt x="2875472" y="390784"/>
                  <a:pt x="2989053" y="120490"/>
                  <a:pt x="2786332" y="45728"/>
                </a:cubicBezTo>
                <a:cubicBezTo>
                  <a:pt x="2583611" y="-29034"/>
                  <a:pt x="1905000" y="2596"/>
                  <a:pt x="1440611" y="37102"/>
                </a:cubicBezTo>
                <a:cubicBezTo>
                  <a:pt x="976222" y="71608"/>
                  <a:pt x="488111" y="162185"/>
                  <a:pt x="0" y="2527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39000" y="3048000"/>
            <a:ext cx="1828800" cy="1754326"/>
          </a:xfrm>
          <a:prstGeom prst="rect">
            <a:avLst/>
          </a:prstGeom>
          <a:noFill/>
        </p:spPr>
        <p:txBody>
          <a:bodyPr wrap="square" rtlCol="0">
            <a:spAutoFit/>
          </a:bodyPr>
          <a:lstStyle/>
          <a:p>
            <a:r>
              <a:rPr lang="en-US" dirty="0">
                <a:solidFill>
                  <a:srgbClr val="2D7D29"/>
                </a:solidFill>
              </a:rPr>
              <a:t>There should </a:t>
            </a:r>
            <a:r>
              <a:rPr lang="en-US" dirty="0" smtClean="0">
                <a:solidFill>
                  <a:srgbClr val="2D7D29"/>
                </a:solidFill>
              </a:rPr>
              <a:t>be </a:t>
            </a:r>
            <a:r>
              <a:rPr lang="en-US" dirty="0">
                <a:solidFill>
                  <a:srgbClr val="2D7D29"/>
                </a:solidFill>
              </a:rPr>
              <a:t>one double space between the end of the quote and the next line of text</a:t>
            </a:r>
            <a:r>
              <a:rPr lang="en-US" dirty="0" smtClean="0">
                <a:solidFill>
                  <a:srgbClr val="2D7D29"/>
                </a:solidFill>
              </a:rPr>
              <a:t>.</a:t>
            </a:r>
            <a:endParaRPr lang="en-US" dirty="0">
              <a:solidFill>
                <a:srgbClr val="2D7D29"/>
              </a:solidFill>
            </a:endParaRPr>
          </a:p>
        </p:txBody>
      </p:sp>
      <p:sp>
        <p:nvSpPr>
          <p:cNvPr id="8" name="Slide Number Placeholder 7"/>
          <p:cNvSpPr>
            <a:spLocks noGrp="1"/>
          </p:cNvSpPr>
          <p:nvPr>
            <p:ph type="sldNum" sz="quarter" idx="12"/>
          </p:nvPr>
        </p:nvSpPr>
        <p:spPr/>
        <p:txBody>
          <a:bodyPr/>
          <a:lstStyle/>
          <a:p>
            <a:fld id="{2D3B6C4A-25BF-447E-827E-7812C04A587A}"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397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animBg="1"/>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905000" y="4800600"/>
            <a:ext cx="6553200" cy="1477328"/>
          </a:xfrm>
          <a:prstGeom prst="rect">
            <a:avLst/>
          </a:prstGeom>
          <a:noFill/>
        </p:spPr>
        <p:txBody>
          <a:bodyPr wrap="square" rtlCol="0">
            <a:spAutoFit/>
          </a:bodyPr>
          <a:lstStyle/>
          <a:p>
            <a:pPr algn="ctr"/>
            <a:r>
              <a:rPr lang="en-US" dirty="0" smtClean="0">
                <a:solidFill>
                  <a:srgbClr val="2D7D29"/>
                </a:solidFill>
              </a:rPr>
              <a:t>While some instructors and professors do allow students to take liberties with MLA formatting, do not assume it is alright for students to place their “Works Cited” page on the last page of text. As with other spacing and pagination issues, mention it and mark it.</a:t>
            </a:r>
            <a:endParaRPr lang="en-US" dirty="0">
              <a:solidFill>
                <a:srgbClr val="2D7D29"/>
              </a:solidFill>
            </a:endParaRP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266363" y="152400"/>
            <a:ext cx="6611273" cy="4429744"/>
          </a:xfrm>
          <a:prstGeom prst="rect">
            <a:avLst/>
          </a:prstGeom>
        </p:spPr>
      </p:pic>
      <p:sp>
        <p:nvSpPr>
          <p:cNvPr id="10" name="Freeform 9"/>
          <p:cNvSpPr/>
          <p:nvPr/>
        </p:nvSpPr>
        <p:spPr>
          <a:xfrm>
            <a:off x="1489091" y="3817767"/>
            <a:ext cx="5647126" cy="883103"/>
          </a:xfrm>
          <a:custGeom>
            <a:avLst/>
            <a:gdLst>
              <a:gd name="connsiteX0" fmla="*/ 5644954 w 5647126"/>
              <a:gd name="connsiteY0" fmla="*/ 366044 h 883103"/>
              <a:gd name="connsiteX1" fmla="*/ 4773686 w 5647126"/>
              <a:gd name="connsiteY1" fmla="*/ 29614 h 883103"/>
              <a:gd name="connsiteX2" fmla="*/ 1926969 w 5647126"/>
              <a:gd name="connsiteY2" fmla="*/ 29614 h 883103"/>
              <a:gd name="connsiteX3" fmla="*/ 451852 w 5647126"/>
              <a:gd name="connsiteY3" fmla="*/ 141758 h 883103"/>
              <a:gd name="connsiteX4" fmla="*/ 149928 w 5647126"/>
              <a:gd name="connsiteY4" fmla="*/ 711101 h 883103"/>
              <a:gd name="connsiteX5" fmla="*/ 2617083 w 5647126"/>
              <a:gd name="connsiteY5" fmla="*/ 875003 h 883103"/>
              <a:gd name="connsiteX6" fmla="*/ 4937588 w 5647126"/>
              <a:gd name="connsiteY6" fmla="*/ 805991 h 883103"/>
              <a:gd name="connsiteX7" fmla="*/ 5644954 w 5647126"/>
              <a:gd name="connsiteY7" fmla="*/ 366044 h 883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47126" h="883103">
                <a:moveTo>
                  <a:pt x="5644954" y="366044"/>
                </a:moveTo>
                <a:cubicBezTo>
                  <a:pt x="5617637" y="236648"/>
                  <a:pt x="5393350" y="85686"/>
                  <a:pt x="4773686" y="29614"/>
                </a:cubicBezTo>
                <a:cubicBezTo>
                  <a:pt x="4154022" y="-26458"/>
                  <a:pt x="2647274" y="10923"/>
                  <a:pt x="1926969" y="29614"/>
                </a:cubicBezTo>
                <a:cubicBezTo>
                  <a:pt x="1206664" y="48305"/>
                  <a:pt x="748026" y="28177"/>
                  <a:pt x="451852" y="141758"/>
                </a:cubicBezTo>
                <a:cubicBezTo>
                  <a:pt x="155678" y="255339"/>
                  <a:pt x="-210944" y="588894"/>
                  <a:pt x="149928" y="711101"/>
                </a:cubicBezTo>
                <a:cubicBezTo>
                  <a:pt x="510800" y="833308"/>
                  <a:pt x="1819140" y="859188"/>
                  <a:pt x="2617083" y="875003"/>
                </a:cubicBezTo>
                <a:cubicBezTo>
                  <a:pt x="3415026" y="890818"/>
                  <a:pt x="4432943" y="890818"/>
                  <a:pt x="4937588" y="805991"/>
                </a:cubicBezTo>
                <a:cubicBezTo>
                  <a:pt x="5442233" y="721164"/>
                  <a:pt x="5672271" y="495440"/>
                  <a:pt x="5644954" y="36604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D3B6C4A-25BF-447E-827E-7812C04A587A}"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568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43000" y="223362"/>
            <a:ext cx="7670166" cy="3662838"/>
          </a:xfrm>
          <a:prstGeom prst="rect">
            <a:avLst/>
          </a:prstGeom>
        </p:spPr>
      </p:pic>
      <p:sp>
        <p:nvSpPr>
          <p:cNvPr id="5" name="TextBox 4"/>
          <p:cNvSpPr txBox="1"/>
          <p:nvPr/>
        </p:nvSpPr>
        <p:spPr>
          <a:xfrm>
            <a:off x="1524000" y="381000"/>
            <a:ext cx="2590800" cy="646331"/>
          </a:xfrm>
          <a:prstGeom prst="rect">
            <a:avLst/>
          </a:prstGeom>
          <a:noFill/>
        </p:spPr>
        <p:txBody>
          <a:bodyPr wrap="square" rtlCol="0">
            <a:spAutoFit/>
          </a:bodyPr>
          <a:lstStyle/>
          <a:p>
            <a:r>
              <a:rPr lang="en-US" dirty="0" smtClean="0">
                <a:solidFill>
                  <a:srgbClr val="2D7D29"/>
                </a:solidFill>
              </a:rPr>
              <a:t>Do not bold “Works Cited.”</a:t>
            </a:r>
            <a:endParaRPr lang="en-US" dirty="0">
              <a:solidFill>
                <a:srgbClr val="2D7D29"/>
              </a:solidFill>
            </a:endParaRPr>
          </a:p>
        </p:txBody>
      </p:sp>
      <p:cxnSp>
        <p:nvCxnSpPr>
          <p:cNvPr id="7" name="Straight Arrow Connector 6"/>
          <p:cNvCxnSpPr/>
          <p:nvPr/>
        </p:nvCxnSpPr>
        <p:spPr>
          <a:xfrm>
            <a:off x="3505200" y="842665"/>
            <a:ext cx="990600" cy="224135"/>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71600" y="3886200"/>
            <a:ext cx="2895600" cy="1200329"/>
          </a:xfrm>
          <a:prstGeom prst="rect">
            <a:avLst/>
          </a:prstGeom>
          <a:noFill/>
        </p:spPr>
        <p:txBody>
          <a:bodyPr wrap="square" rtlCol="0">
            <a:spAutoFit/>
          </a:bodyPr>
          <a:lstStyle/>
          <a:p>
            <a:r>
              <a:rPr lang="en-US" dirty="0" smtClean="0">
                <a:solidFill>
                  <a:srgbClr val="2D7D29"/>
                </a:solidFill>
              </a:rPr>
              <a:t>The second and all subsequent lines of the citation should have a hanging indent.</a:t>
            </a:r>
            <a:endParaRPr lang="en-US" dirty="0">
              <a:solidFill>
                <a:srgbClr val="2D7D29"/>
              </a:solidFill>
            </a:endParaRPr>
          </a:p>
        </p:txBody>
      </p:sp>
      <p:sp>
        <p:nvSpPr>
          <p:cNvPr id="12" name="Freeform 11"/>
          <p:cNvSpPr/>
          <p:nvPr/>
        </p:nvSpPr>
        <p:spPr>
          <a:xfrm>
            <a:off x="1265261" y="1502512"/>
            <a:ext cx="7126491" cy="2474265"/>
          </a:xfrm>
          <a:custGeom>
            <a:avLst/>
            <a:gdLst>
              <a:gd name="connsiteX0" fmla="*/ 140845 w 7126491"/>
              <a:gd name="connsiteY0" fmla="*/ 2474265 h 2474265"/>
              <a:gd name="connsiteX1" fmla="*/ 20075 w 7126491"/>
              <a:gd name="connsiteY1" fmla="*/ 1050907 h 2474265"/>
              <a:gd name="connsiteX2" fmla="*/ 244362 w 7126491"/>
              <a:gd name="connsiteY2" fmla="*/ 171013 h 2474265"/>
              <a:gd name="connsiteX3" fmla="*/ 2219811 w 7126491"/>
              <a:gd name="connsiteY3" fmla="*/ 196892 h 2474265"/>
              <a:gd name="connsiteX4" fmla="*/ 6731426 w 7126491"/>
              <a:gd name="connsiteY4" fmla="*/ 24363 h 2474265"/>
              <a:gd name="connsiteX5" fmla="*/ 6558897 w 7126491"/>
              <a:gd name="connsiteY5" fmla="*/ 809367 h 2474265"/>
              <a:gd name="connsiteX6" fmla="*/ 3746686 w 7126491"/>
              <a:gd name="connsiteY6" fmla="*/ 869752 h 2474265"/>
              <a:gd name="connsiteX7" fmla="*/ 1141509 w 7126491"/>
              <a:gd name="connsiteY7" fmla="*/ 852499 h 2474265"/>
              <a:gd name="connsiteX8" fmla="*/ 20075 w 7126491"/>
              <a:gd name="connsiteY8" fmla="*/ 800741 h 247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26491" h="2474265">
                <a:moveTo>
                  <a:pt x="140845" y="2474265"/>
                </a:moveTo>
                <a:cubicBezTo>
                  <a:pt x="71833" y="1954523"/>
                  <a:pt x="2822" y="1434782"/>
                  <a:pt x="20075" y="1050907"/>
                </a:cubicBezTo>
                <a:cubicBezTo>
                  <a:pt x="37328" y="667032"/>
                  <a:pt x="-122261" y="313349"/>
                  <a:pt x="244362" y="171013"/>
                </a:cubicBezTo>
                <a:cubicBezTo>
                  <a:pt x="610985" y="28677"/>
                  <a:pt x="1138634" y="221334"/>
                  <a:pt x="2219811" y="196892"/>
                </a:cubicBezTo>
                <a:cubicBezTo>
                  <a:pt x="3300988" y="172450"/>
                  <a:pt x="6008245" y="-77716"/>
                  <a:pt x="6731426" y="24363"/>
                </a:cubicBezTo>
                <a:cubicBezTo>
                  <a:pt x="7454607" y="126442"/>
                  <a:pt x="7056354" y="668469"/>
                  <a:pt x="6558897" y="809367"/>
                </a:cubicBezTo>
                <a:cubicBezTo>
                  <a:pt x="6061440" y="950265"/>
                  <a:pt x="3746686" y="869752"/>
                  <a:pt x="3746686" y="869752"/>
                </a:cubicBezTo>
                <a:lnTo>
                  <a:pt x="1141509" y="852499"/>
                </a:lnTo>
                <a:cubicBezTo>
                  <a:pt x="520407" y="840997"/>
                  <a:pt x="270241" y="820869"/>
                  <a:pt x="20075" y="8007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0" y="4191000"/>
            <a:ext cx="1828800" cy="369332"/>
          </a:xfrm>
          <a:prstGeom prst="rect">
            <a:avLst/>
          </a:prstGeom>
          <a:noFill/>
        </p:spPr>
        <p:txBody>
          <a:bodyPr wrap="square" rtlCol="0">
            <a:spAutoFit/>
          </a:bodyPr>
          <a:lstStyle/>
          <a:p>
            <a:r>
              <a:rPr lang="en-US" dirty="0" smtClean="0">
                <a:solidFill>
                  <a:srgbClr val="2D7D29"/>
                </a:solidFill>
              </a:rPr>
              <a:t>Missing periods</a:t>
            </a:r>
            <a:endParaRPr lang="en-US" dirty="0">
              <a:solidFill>
                <a:srgbClr val="2D7D29"/>
              </a:solidFill>
            </a:endParaRPr>
          </a:p>
        </p:txBody>
      </p:sp>
      <p:cxnSp>
        <p:nvCxnSpPr>
          <p:cNvPr id="19" name="Straight Arrow Connector 18"/>
          <p:cNvCxnSpPr/>
          <p:nvPr/>
        </p:nvCxnSpPr>
        <p:spPr>
          <a:xfrm flipH="1" flipV="1">
            <a:off x="6324600" y="3657600"/>
            <a:ext cx="1219200" cy="5334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4876800" y="2895600"/>
            <a:ext cx="3581400" cy="13716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 name="Slide Number Placeholder 22"/>
          <p:cNvSpPr>
            <a:spLocks noGrp="1"/>
          </p:cNvSpPr>
          <p:nvPr>
            <p:ph type="sldNum" sz="quarter" idx="12"/>
          </p:nvPr>
        </p:nvSpPr>
        <p:spPr/>
        <p:txBody>
          <a:bodyPr/>
          <a:lstStyle/>
          <a:p>
            <a:fld id="{2D3B6C4A-25BF-447E-827E-7812C04A587A}" type="slidenum">
              <a:rPr lang="en-US" smtClean="0"/>
              <a:pPr/>
              <a:t>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965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animBg="1"/>
      <p:bldP spid="1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Screen Clippi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13876" y="428207"/>
            <a:ext cx="6277524" cy="5210593"/>
          </a:xfrm>
          <a:prstGeom prst="rect">
            <a:avLst/>
          </a:prstGeom>
        </p:spPr>
      </p:pic>
      <p:sp>
        <p:nvSpPr>
          <p:cNvPr id="5" name="Slide Number Placeholder 4"/>
          <p:cNvSpPr>
            <a:spLocks noGrp="1"/>
          </p:cNvSpPr>
          <p:nvPr>
            <p:ph type="sldNum" sz="quarter" idx="12"/>
          </p:nvPr>
        </p:nvSpPr>
        <p:spPr/>
        <p:txBody>
          <a:bodyPr/>
          <a:lstStyle/>
          <a:p>
            <a:fld id="{2D3B6C4A-25BF-447E-827E-7812C04A587A}" type="slidenum">
              <a:rPr lang="en-US" smtClean="0"/>
              <a:pPr/>
              <a:t>9</a:t>
            </a:fld>
            <a:endParaRPr lang="en-US" dirty="0"/>
          </a:p>
        </p:txBody>
      </p:sp>
      <p:cxnSp>
        <p:nvCxnSpPr>
          <p:cNvPr id="9" name="Straight Arrow Connector 8"/>
          <p:cNvCxnSpPr/>
          <p:nvPr/>
        </p:nvCxnSpPr>
        <p:spPr>
          <a:xfrm flipH="1" flipV="1">
            <a:off x="3733800" y="2819400"/>
            <a:ext cx="2895600" cy="461665"/>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05000" y="3505200"/>
            <a:ext cx="4572000" cy="160020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629400" y="2962870"/>
            <a:ext cx="2362200" cy="923330"/>
          </a:xfrm>
          <a:prstGeom prst="rect">
            <a:avLst/>
          </a:prstGeom>
          <a:noFill/>
        </p:spPr>
        <p:txBody>
          <a:bodyPr wrap="square" rtlCol="0">
            <a:spAutoFit/>
          </a:bodyPr>
          <a:lstStyle/>
          <a:p>
            <a:r>
              <a:rPr lang="en-US" dirty="0" smtClean="0">
                <a:solidFill>
                  <a:srgbClr val="2D7D29"/>
                </a:solidFill>
              </a:rPr>
              <a:t>Ensure that pages end and begin logically. </a:t>
            </a:r>
            <a:endParaRPr lang="en-US" dirty="0">
              <a:solidFill>
                <a:srgbClr val="2D7D29"/>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302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705</TotalTime>
  <Words>263</Words>
  <Application>Microsoft Macintosh PowerPoint</Application>
  <PresentationFormat>On-screen Show (4:3)</PresentationFormat>
  <Paragraphs>38</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Solstice</vt:lpstr>
      <vt:lpstr>So You Think You Know  MLA Formatting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CAS Helpdesk</cp:lastModifiedBy>
  <cp:revision>71</cp:revision>
  <dcterms:created xsi:type="dcterms:W3CDTF">2012-08-21T23:07:59Z</dcterms:created>
  <dcterms:modified xsi:type="dcterms:W3CDTF">2012-08-21T23:09:46Z</dcterms:modified>
</cp:coreProperties>
</file>