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D6B20-E34C-41FC-85F7-20E78813AA8F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BC23-EA8A-4706-932A-8DC03B32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DBC23-EA8A-4706-932A-8DC03B323E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3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L.english.purdue.edu" TargetMode="External"/><Relationship Id="rId2" Type="http://schemas.openxmlformats.org/officeDocument/2006/relationships/hyperlink" Target="http://www.uwf.edu/WriteLa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305045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“Dos </a:t>
            </a:r>
            <a:r>
              <a:rPr lang="en-US" dirty="0"/>
              <a:t>and </a:t>
            </a:r>
            <a:r>
              <a:rPr lang="en-US" dirty="0" smtClean="0"/>
              <a:t>Don’ts”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College</a:t>
            </a:r>
            <a:r>
              <a:rPr lang="en-US" dirty="0"/>
              <a:t>-Level Writing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Mini-Lesson #31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early!</a:t>
            </a:r>
          </a:p>
          <a:p>
            <a:r>
              <a:rPr lang="en-US" dirty="0"/>
              <a:t>Let your writing “simmer” for a while before publishing it, turning it in, or sending it</a:t>
            </a:r>
            <a:r>
              <a:rPr lang="en-US" dirty="0" smtClean="0"/>
              <a:t>.</a:t>
            </a:r>
          </a:p>
          <a:p>
            <a:r>
              <a:rPr lang="en-US" dirty="0"/>
              <a:t>Write when you write; revise when you revise; never mix the two</a:t>
            </a:r>
            <a:r>
              <a:rPr lang="en-US" dirty="0" smtClean="0"/>
              <a:t>.</a:t>
            </a:r>
          </a:p>
          <a:p>
            <a:r>
              <a:rPr lang="en-US" dirty="0"/>
              <a:t>Write </a:t>
            </a:r>
            <a:r>
              <a:rPr lang="en-US" dirty="0" smtClean="0"/>
              <a:t>deliberately and </a:t>
            </a:r>
            <a:r>
              <a:rPr lang="en-US" dirty="0"/>
              <a:t>purposefully, not carelessly or haphazardly 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Invest </a:t>
            </a:r>
            <a:r>
              <a:rPr lang="en-US" dirty="0"/>
              <a:t>in a good grammar and style book. 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990687"/>
            <a:ext cx="7297888" cy="2934546"/>
          </a:xfrm>
        </p:spPr>
        <p:txBody>
          <a:bodyPr>
            <a:normAutofit fontScale="92500"/>
          </a:bodyPr>
          <a:lstStyle/>
          <a:p>
            <a:r>
              <a:rPr lang="en-US" dirty="0"/>
              <a:t>Read your writing </a:t>
            </a:r>
            <a:r>
              <a:rPr lang="en-US" dirty="0" smtClean="0"/>
              <a:t>aloud.</a:t>
            </a:r>
          </a:p>
          <a:p>
            <a:r>
              <a:rPr lang="en-US" dirty="0"/>
              <a:t>Avoid conversational English (“lo and behold,” “I can’t stand people who,” etc.) in your writing</a:t>
            </a:r>
            <a:r>
              <a:rPr lang="en-US" dirty="0" smtClean="0"/>
              <a:t>.</a:t>
            </a:r>
          </a:p>
          <a:p>
            <a:r>
              <a:rPr lang="en-US" dirty="0"/>
              <a:t>Look up words and avoid using words with Usage Labels such as </a:t>
            </a:r>
            <a:r>
              <a:rPr lang="en-US" b="1" dirty="0"/>
              <a:t>Informal</a:t>
            </a:r>
            <a:r>
              <a:rPr lang="en-US" dirty="0"/>
              <a:t> (“kids” for “children”), </a:t>
            </a:r>
            <a:r>
              <a:rPr lang="en-US" b="1" dirty="0"/>
              <a:t>Slang</a:t>
            </a:r>
            <a:r>
              <a:rPr lang="en-US" dirty="0"/>
              <a:t> (“cool” </a:t>
            </a:r>
            <a:r>
              <a:rPr lang="en-US" dirty="0" smtClean="0"/>
              <a:t>as </a:t>
            </a:r>
            <a:r>
              <a:rPr lang="en-US" dirty="0"/>
              <a:t>in “a real cool person”), Offensive Slang (“redneck”), </a:t>
            </a:r>
            <a:r>
              <a:rPr lang="en-US" b="1" dirty="0"/>
              <a:t>Nonstandard</a:t>
            </a:r>
            <a:r>
              <a:rPr lang="en-US" dirty="0"/>
              <a:t> (“</a:t>
            </a:r>
            <a:r>
              <a:rPr lang="en-US" dirty="0" err="1"/>
              <a:t>irregardless</a:t>
            </a:r>
            <a:r>
              <a:rPr lang="en-US" dirty="0"/>
              <a:t>”), Archaic (“thou”), and </a:t>
            </a:r>
            <a:r>
              <a:rPr lang="en-US" b="1" dirty="0" smtClean="0"/>
              <a:t>Colloquial</a:t>
            </a:r>
            <a:r>
              <a:rPr lang="en-US" dirty="0" smtClean="0"/>
              <a:t> </a:t>
            </a:r>
            <a:r>
              <a:rPr lang="en-US" dirty="0"/>
              <a:t>(“pretty” as in “pretty good”)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13" y="4847177"/>
            <a:ext cx="5744523" cy="201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your paper is finished, </a:t>
            </a:r>
            <a:r>
              <a:rPr lang="en-US" b="1" dirty="0" smtClean="0"/>
              <a:t>PROOFREAD!</a:t>
            </a:r>
          </a:p>
          <a:p>
            <a:r>
              <a:rPr lang="en-US" dirty="0" smtClean="0"/>
              <a:t>Double, triple, and quadruple check everything you write, even emails.</a:t>
            </a:r>
          </a:p>
          <a:p>
            <a:r>
              <a:rPr lang="en-US" dirty="0" smtClean="0"/>
              <a:t>Avoid </a:t>
            </a:r>
            <a:r>
              <a:rPr lang="en-US" dirty="0"/>
              <a:t>making grammar choices based on guesses, instincts, and personal preferences – follow standard </a:t>
            </a:r>
            <a:r>
              <a:rPr lang="en-US" dirty="0" smtClean="0"/>
              <a:t>practices.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9331"/>
            <a:ext cx="7408333" cy="40668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Question </a:t>
            </a:r>
            <a:r>
              <a:rPr lang="en-US" dirty="0"/>
              <a:t>your </a:t>
            </a:r>
            <a:r>
              <a:rPr lang="en-US" b="1" dirty="0"/>
              <a:t>spelling</a:t>
            </a:r>
            <a:r>
              <a:rPr lang="en-US" dirty="0"/>
              <a:t> (“hand-written” or “handwritten”), </a:t>
            </a:r>
            <a:r>
              <a:rPr lang="en-US" b="1" dirty="0"/>
              <a:t>word choice </a:t>
            </a:r>
            <a:r>
              <a:rPr lang="en-US" dirty="0"/>
              <a:t>(“the reason . . . is that” or “the reason . . . </a:t>
            </a:r>
            <a:r>
              <a:rPr lang="en-US" dirty="0" smtClean="0"/>
              <a:t>is </a:t>
            </a:r>
            <a:r>
              <a:rPr lang="en-US" dirty="0"/>
              <a:t>because”)</a:t>
            </a:r>
            <a:r>
              <a:rPr lang="en-US" b="1" dirty="0"/>
              <a:t>, punctuation </a:t>
            </a:r>
            <a:r>
              <a:rPr lang="en-US" dirty="0"/>
              <a:t>(commas inside or outside closing quotation marks?), and </a:t>
            </a:r>
            <a:r>
              <a:rPr lang="en-US" b="1" dirty="0"/>
              <a:t>grammar </a:t>
            </a:r>
            <a:r>
              <a:rPr lang="en-US" dirty="0"/>
              <a:t>(“If I was” and “If </a:t>
            </a:r>
            <a:r>
              <a:rPr lang="en-US" dirty="0" smtClean="0"/>
              <a:t>I </a:t>
            </a:r>
            <a:r>
              <a:rPr lang="en-US" dirty="0"/>
              <a:t>were”), especially commonly confused words (its and it’s) and commonly overused and misused punctuation </a:t>
            </a:r>
            <a:r>
              <a:rPr lang="en-US" dirty="0" smtClean="0"/>
              <a:t>(</a:t>
            </a:r>
            <a:r>
              <a:rPr lang="en-US" dirty="0"/>
              <a:t>commas, semicolons, and apostrophes)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Don’t </a:t>
            </a:r>
            <a:r>
              <a:rPr lang="en-US" dirty="0"/>
              <a:t>depend on your spell checker to find all of your spelling errors (“With friends like these, who needs </a:t>
            </a:r>
            <a:r>
              <a:rPr lang="en-US" dirty="0" smtClean="0"/>
              <a:t>enemas</a:t>
            </a:r>
            <a:r>
              <a:rPr lang="en-US" dirty="0"/>
              <a:t>” – your spell checker will not locate this misspelling of “enemies”).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UWF Writing Lab:</a:t>
            </a:r>
          </a:p>
          <a:p>
            <a:r>
              <a:rPr lang="en-US" dirty="0" smtClean="0">
                <a:hlinkClick r:id="rId2"/>
              </a:rPr>
              <a:t>www.uwf.edu/WriteLab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Purdue OWL:</a:t>
            </a:r>
          </a:p>
          <a:p>
            <a:r>
              <a:rPr lang="en-US" dirty="0" smtClean="0">
                <a:hlinkClick r:id="rId3"/>
              </a:rPr>
              <a:t>www.OWL.english.purdue.edu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Writers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3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551685" cy="3450696"/>
          </a:xfrm>
        </p:spPr>
        <p:txBody>
          <a:bodyPr/>
          <a:lstStyle/>
          <a:p>
            <a:r>
              <a:rPr lang="en-US" dirty="0" smtClean="0"/>
              <a:t>The 5-paragraph model does not cut it for college-level writing.</a:t>
            </a:r>
          </a:p>
          <a:p>
            <a:endParaRPr lang="en-US" dirty="0"/>
          </a:p>
          <a:p>
            <a:r>
              <a:rPr lang="en-US" dirty="0" smtClean="0"/>
              <a:t>Very limiting</a:t>
            </a:r>
          </a:p>
          <a:p>
            <a:endParaRPr lang="en-US" dirty="0" smtClean="0"/>
          </a:p>
          <a:p>
            <a:r>
              <a:rPr lang="en-US" dirty="0" smtClean="0"/>
              <a:t>Encourages bad habits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 5-Paragraph Essay?</a:t>
            </a:r>
            <a:endParaRPr lang="en-US" dirty="0"/>
          </a:p>
        </p:txBody>
      </p:sp>
      <p:pic>
        <p:nvPicPr>
          <p:cNvPr id="4" name="Picture 3" descr="j03096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52" y="1990463"/>
            <a:ext cx="3055249" cy="42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453204" cy="3450696"/>
          </a:xfrm>
        </p:spPr>
        <p:txBody>
          <a:bodyPr/>
          <a:lstStyle/>
          <a:p>
            <a:r>
              <a:rPr lang="en-US" dirty="0" smtClean="0"/>
              <a:t>An introduction that contains a thesis statement</a:t>
            </a:r>
          </a:p>
          <a:p>
            <a:endParaRPr lang="en-US" dirty="0"/>
          </a:p>
          <a:p>
            <a:r>
              <a:rPr lang="en-US" dirty="0" smtClean="0"/>
              <a:t>A body </a:t>
            </a:r>
          </a:p>
          <a:p>
            <a:endParaRPr lang="en-US" dirty="0"/>
          </a:p>
          <a:p>
            <a:r>
              <a:rPr lang="en-US" dirty="0" smtClean="0"/>
              <a:t>A conclusion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College Essay Should Have</a:t>
            </a:r>
            <a:endParaRPr lang="en-US" dirty="0"/>
          </a:p>
        </p:txBody>
      </p:sp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06" y="2466272"/>
            <a:ext cx="4501994" cy="28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3633" y="2103723"/>
            <a:ext cx="4126767" cy="4358571"/>
          </a:xfrm>
        </p:spPr>
        <p:txBody>
          <a:bodyPr/>
          <a:lstStyle/>
          <a:p>
            <a:r>
              <a:rPr lang="en-US" dirty="0" smtClean="0"/>
              <a:t>Should provide only essential background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be more than one paragraph</a:t>
            </a:r>
          </a:p>
          <a:p>
            <a:endParaRPr lang="en-US" dirty="0"/>
          </a:p>
          <a:p>
            <a:r>
              <a:rPr lang="en-US" dirty="0" smtClean="0"/>
              <a:t>Needs to contain a thesis statement/argument/ the “point” of your paper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 descr="j03167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5" y="2574163"/>
            <a:ext cx="3914198" cy="25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thesis statement is the main argument of your paper. </a:t>
            </a:r>
          </a:p>
          <a:p>
            <a:r>
              <a:rPr lang="en-US" dirty="0" smtClean="0"/>
              <a:t>It should not be too broad or too narrow.</a:t>
            </a:r>
          </a:p>
          <a:p>
            <a:r>
              <a:rPr lang="en-US" dirty="0" smtClean="0"/>
              <a:t>A thesis statement is NOT simply a theme or trope (i.e., love, money, happiness).</a:t>
            </a:r>
          </a:p>
          <a:p>
            <a:r>
              <a:rPr lang="en-US" dirty="0"/>
              <a:t>S</a:t>
            </a:r>
            <a:r>
              <a:rPr lang="en-US" dirty="0" smtClean="0"/>
              <a:t>tating that an author discusses love is not an adequate thesis; instead, a thesis should be something someone could argue.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4191246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purpose of the body paragraphs, and really your entire paper, is to support the argument your thesis makes. </a:t>
            </a:r>
          </a:p>
          <a:p>
            <a:r>
              <a:rPr lang="en-US" dirty="0"/>
              <a:t>I</a:t>
            </a:r>
            <a:r>
              <a:rPr lang="en-US" dirty="0" smtClean="0"/>
              <a:t>nclude critical sources and textual evidence (if applicable) to strengthen your argument. </a:t>
            </a:r>
          </a:p>
          <a:p>
            <a:r>
              <a:rPr lang="en-US" dirty="0" smtClean="0"/>
              <a:t>The progression of the paper and your argument should be logical and easy to follow.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Paragraphs</a:t>
            </a:r>
            <a:endParaRPr lang="en-US" dirty="0"/>
          </a:p>
        </p:txBody>
      </p:sp>
      <p:pic>
        <p:nvPicPr>
          <p:cNvPr id="4" name="Picture 3" descr="BES_08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43" y="2549706"/>
            <a:ext cx="3499221" cy="24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710660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conclusion should review or restate the main points of the essay; however, this should NOT be an exact repetition. </a:t>
            </a:r>
          </a:p>
          <a:p>
            <a:r>
              <a:rPr lang="en-US" dirty="0" smtClean="0"/>
              <a:t>A conclusion needs to answer the question “So what?”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3" descr="BU00529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76" y="2162297"/>
            <a:ext cx="3890624" cy="30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8591" y="2675467"/>
            <a:ext cx="5358383" cy="3450696"/>
          </a:xfrm>
        </p:spPr>
        <p:txBody>
          <a:bodyPr/>
          <a:lstStyle/>
          <a:p>
            <a:r>
              <a:rPr lang="en-US" dirty="0" smtClean="0"/>
              <a:t>Brainstorm. Write down ideas you have, even if you don’t think they will make it into your paper. </a:t>
            </a:r>
            <a:endParaRPr lang="en-US" dirty="0"/>
          </a:p>
          <a:p>
            <a:r>
              <a:rPr lang="en-US" dirty="0" smtClean="0"/>
              <a:t>Construct an outline.</a:t>
            </a:r>
          </a:p>
          <a:p>
            <a:r>
              <a:rPr lang="en-US" dirty="0" smtClean="0"/>
              <a:t>Talk to your professor.</a:t>
            </a:r>
          </a:p>
          <a:p>
            <a:r>
              <a:rPr lang="en-US" dirty="0" smtClean="0"/>
              <a:t>Come to the Writing Lab.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4" name="Picture 3" descr="stk19951bo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8" y="2297923"/>
            <a:ext cx="2170248" cy="29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42170"/>
            <a:ext cx="7408333" cy="40839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Introduction: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A. Opening remarks</a:t>
            </a:r>
          </a:p>
          <a:p>
            <a:pPr marL="0" indent="0">
              <a:buNone/>
            </a:pPr>
            <a:r>
              <a:rPr lang="en-US" b="1" dirty="0" smtClean="0"/>
              <a:t>	B. Thesis Statement</a:t>
            </a:r>
          </a:p>
          <a:p>
            <a:pPr marL="0" indent="0">
              <a:buNone/>
            </a:pPr>
            <a:r>
              <a:rPr lang="en-US" b="1" dirty="0" smtClean="0"/>
              <a:t>Body Paragraph X: </a:t>
            </a:r>
          </a:p>
          <a:p>
            <a:pPr marL="0" indent="0">
              <a:buNone/>
            </a:pPr>
            <a:r>
              <a:rPr lang="en-US" b="1" dirty="0" smtClean="0"/>
              <a:t>	A. Topic Sentence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1. </a:t>
            </a:r>
            <a:r>
              <a:rPr lang="en-US" b="1" dirty="0" err="1" smtClean="0"/>
              <a:t>Subpoint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		a. Detail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b. Detail.</a:t>
            </a:r>
          </a:p>
          <a:p>
            <a:pPr marL="0" indent="0">
              <a:buNone/>
            </a:pPr>
            <a:r>
              <a:rPr lang="en-US" b="1" dirty="0" smtClean="0"/>
              <a:t>Conclusion: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A. Review main points.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B. </a:t>
            </a:r>
            <a:r>
              <a:rPr lang="en-US" b="1" dirty="0"/>
              <a:t> </a:t>
            </a:r>
            <a:r>
              <a:rPr lang="en-US" b="1" dirty="0" smtClean="0"/>
              <a:t>So what?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349</TotalTime>
  <Words>586</Words>
  <Application>Microsoft Office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Candara</vt:lpstr>
      <vt:lpstr>Symbol</vt:lpstr>
      <vt:lpstr>Waveform</vt:lpstr>
      <vt:lpstr>The “Dos and Don’ts” of  College-Level Writing </vt:lpstr>
      <vt:lpstr>What about the 5-Paragraph Essay?</vt:lpstr>
      <vt:lpstr>A College Essay Should Have</vt:lpstr>
      <vt:lpstr>Introduction</vt:lpstr>
      <vt:lpstr>Thesis Statements</vt:lpstr>
      <vt:lpstr>Body Paragraphs</vt:lpstr>
      <vt:lpstr>Conclusion</vt:lpstr>
      <vt:lpstr>Getting Started</vt:lpstr>
      <vt:lpstr>Outline</vt:lpstr>
      <vt:lpstr>Writing Tips</vt:lpstr>
      <vt:lpstr>More Tips</vt:lpstr>
      <vt:lpstr>Even More Tips</vt:lpstr>
      <vt:lpstr>Cont. </vt:lpstr>
      <vt:lpstr>Resources for Writers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write an essay?</dc:title>
  <dc:creator>Andrew Norris</dc:creator>
  <cp:lastModifiedBy>labbie</cp:lastModifiedBy>
  <cp:revision>18</cp:revision>
  <dcterms:created xsi:type="dcterms:W3CDTF">2012-08-07T19:57:39Z</dcterms:created>
  <dcterms:modified xsi:type="dcterms:W3CDTF">2014-07-09T19:57:09Z</dcterms:modified>
</cp:coreProperties>
</file>