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4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5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70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60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6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4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9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0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1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0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6DBEBF6-59B2-404B-8FA8-924BF2906C1B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719A1E-19A3-4AF2-83AD-3A7B2EDC7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7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4267"/>
            <a:ext cx="9636125" cy="24214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nstantia" panose="02030602050306030303" pitchFamily="18" charset="0"/>
              </a:rPr>
              <a:t>Typography of Titles in</a:t>
            </a:r>
            <a:br>
              <a:rPr lang="en-US" dirty="0" smtClean="0">
                <a:latin typeface="Constantia" panose="02030602050306030303" pitchFamily="18" charset="0"/>
              </a:rPr>
            </a:br>
            <a:r>
              <a:rPr lang="en-US" sz="10700" dirty="0" smtClean="0">
                <a:latin typeface="Constantia" panose="02030602050306030303" pitchFamily="18" charset="0"/>
              </a:rPr>
              <a:t>APA</a:t>
            </a:r>
            <a:endParaRPr lang="en-US" sz="10700" dirty="0"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John David Brown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Capstone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Spring 2013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4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nstantia" panose="02030602050306030303" pitchFamily="18" charset="0"/>
              </a:rPr>
              <a:t>ItalicizE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41" y="1905001"/>
            <a:ext cx="11524735" cy="424815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BOOKS: </a:t>
            </a:r>
            <a:r>
              <a:rPr lang="en-US" sz="2400" i="1" dirty="0" smtClean="0">
                <a:latin typeface="Constantia" panose="02030602050306030303" pitchFamily="18" charset="0"/>
              </a:rPr>
              <a:t>The Interpretation of Dreams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PERIODICALS: </a:t>
            </a:r>
            <a:r>
              <a:rPr lang="en-US" sz="2400" i="1" dirty="0" smtClean="0">
                <a:latin typeface="Constantia" panose="02030602050306030303" pitchFamily="18" charset="0"/>
              </a:rPr>
              <a:t>Psychology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REPORT: </a:t>
            </a:r>
            <a:r>
              <a:rPr lang="en-US" sz="2400" i="1" dirty="0" smtClean="0">
                <a:latin typeface="Constantia" panose="02030602050306030303" pitchFamily="18" charset="0"/>
              </a:rPr>
              <a:t>Financial Report of the United States Government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THESES AND DISSERTATIONS: </a:t>
            </a:r>
            <a:r>
              <a:rPr lang="en-US" sz="2400" i="1" dirty="0" smtClean="0">
                <a:latin typeface="Constantia" panose="02030602050306030303" pitchFamily="18" charset="0"/>
              </a:rPr>
              <a:t>Eros in America: Freud and the Counter Culture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FILMS: </a:t>
            </a:r>
            <a:r>
              <a:rPr lang="en-US" sz="2400" i="1" dirty="0" smtClean="0">
                <a:latin typeface="Constantia" panose="02030602050306030303" pitchFamily="18" charset="0"/>
              </a:rPr>
              <a:t>Blackfish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nstantia" panose="02030602050306030303" pitchFamily="18" charset="0"/>
              </a:rPr>
              <a:t>VIDEOS: </a:t>
            </a:r>
            <a:r>
              <a:rPr lang="en-US" sz="2400" i="1" dirty="0" smtClean="0">
                <a:latin typeface="Constantia" panose="02030602050306030303" pitchFamily="18" charset="0"/>
              </a:rPr>
              <a:t>A Surreal Descent into Madness: Reviewing Children’s TV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1704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nstantia" panose="02030602050306030303" pitchFamily="18" charset="0"/>
              </a:rPr>
              <a:t>ItalicizE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nstantia" panose="02030602050306030303" pitchFamily="18" charset="0"/>
              </a:rPr>
              <a:t>TV SERIES: </a:t>
            </a:r>
            <a:r>
              <a:rPr lang="en-US" sz="2400" i="1" dirty="0" err="1">
                <a:latin typeface="Constantia" panose="02030602050306030303" pitchFamily="18" charset="0"/>
              </a:rPr>
              <a:t>Meerkat</a:t>
            </a:r>
            <a:r>
              <a:rPr lang="en-US" sz="2400" i="1" dirty="0">
                <a:latin typeface="Constantia" panose="02030602050306030303" pitchFamily="18" charset="0"/>
              </a:rPr>
              <a:t> Manor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nstantia" panose="02030602050306030303" pitchFamily="18" charset="0"/>
              </a:rPr>
              <a:t>MICROFILM PUBLICATIONS: </a:t>
            </a:r>
            <a:r>
              <a:rPr lang="en-US" sz="2400" i="1" dirty="0">
                <a:latin typeface="Constantia" panose="02030602050306030303" pitchFamily="18" charset="0"/>
              </a:rPr>
              <a:t>Records of the Foreign Exchange Depository Group of the Office of the Finance Advisor, 1944-1950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nstantia" panose="02030602050306030303" pitchFamily="18" charset="0"/>
              </a:rPr>
              <a:t>ARTWORK: </a:t>
            </a:r>
            <a:r>
              <a:rPr lang="en-US" sz="2400" i="1" dirty="0">
                <a:latin typeface="Constantia" panose="02030602050306030303" pitchFamily="18" charset="0"/>
              </a:rPr>
              <a:t>David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nstantia" panose="02030602050306030303" pitchFamily="18" charset="0"/>
              </a:rPr>
              <a:t>MUSIC ALBUM: </a:t>
            </a:r>
            <a:r>
              <a:rPr lang="en-US" sz="2400" i="1" dirty="0" smtClean="0">
                <a:latin typeface="Constantia" panose="02030602050306030303" pitchFamily="18" charset="0"/>
              </a:rPr>
              <a:t>A Rush of Blood </a:t>
            </a:r>
            <a:r>
              <a:rPr lang="en-US" sz="2400" i="1" smtClean="0">
                <a:latin typeface="Constantia" panose="02030602050306030303" pitchFamily="18" charset="0"/>
              </a:rPr>
              <a:t>to the Head</a:t>
            </a:r>
            <a:endParaRPr lang="en-US" sz="2400" dirty="0">
              <a:latin typeface="Constantia" panose="0203060205030603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nstantia" panose="02030602050306030303" pitchFamily="18" charset="0"/>
              </a:rPr>
              <a:t>MAP: </a:t>
            </a:r>
            <a:r>
              <a:rPr lang="en-US" sz="2400" i="1" dirty="0" err="1">
                <a:latin typeface="Constantia" panose="02030602050306030303" pitchFamily="18" charset="0"/>
              </a:rPr>
              <a:t>Mappa</a:t>
            </a:r>
            <a:r>
              <a:rPr lang="en-US" sz="2400" i="1" dirty="0">
                <a:latin typeface="Constantia" panose="02030602050306030303" pitchFamily="18" charset="0"/>
              </a:rPr>
              <a:t> Mundi </a:t>
            </a:r>
            <a:endParaRPr lang="en-US" sz="2400" dirty="0">
              <a:latin typeface="Constantia" panose="0203060205030603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0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nstantia" panose="02030602050306030303" pitchFamily="18" charset="0"/>
              </a:rPr>
              <a:t>Use Quotation Marks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nstantia" panose="02030602050306030303" pitchFamily="18" charset="0"/>
              </a:rPr>
              <a:t>BOOK CHAPTER: “Microbes” 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ARTICLE: “Synesthesia Isn’t a Kind of Useless, New Age Oddity”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BLOG POST: “Is Modern Psychology Hurting or Helping?”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WEBPAGE: “About Centers for Disease Control”</a:t>
            </a:r>
          </a:p>
          <a:p>
            <a:r>
              <a:rPr lang="en-US" sz="2400" dirty="0" smtClean="0">
                <a:latin typeface="Constantia" panose="02030602050306030303" pitchFamily="18" charset="0"/>
              </a:rPr>
              <a:t>TELEVISION EPISODE/WEBISODE: “When </a:t>
            </a:r>
            <a:r>
              <a:rPr lang="en-US" sz="2400" dirty="0">
                <a:latin typeface="Constantia" panose="02030602050306030303" pitchFamily="18" charset="0"/>
              </a:rPr>
              <a:t>Flower Met </a:t>
            </a:r>
            <a:r>
              <a:rPr lang="en-US" sz="2400" dirty="0" smtClean="0">
                <a:latin typeface="Constantia" panose="02030602050306030303" pitchFamily="18" charset="0"/>
              </a:rPr>
              <a:t>Hannibal”</a:t>
            </a:r>
          </a:p>
        </p:txBody>
      </p:sp>
    </p:spTree>
    <p:extLst>
      <p:ext uri="{BB962C8B-B14F-4D97-AF65-F5344CB8AC3E}">
        <p14:creationId xmlns:p14="http://schemas.microsoft.com/office/powerpoint/2010/main" val="279785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nstantia" panose="02030602050306030303" pitchFamily="18" charset="0"/>
              </a:rPr>
              <a:t>Use 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2067"/>
            <a:ext cx="11506199" cy="364913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onstantia" panose="02030602050306030303" pitchFamily="18" charset="0"/>
              </a:rPr>
              <a:t>WEBPAGE: “The History of Bay Medical Hospital”</a:t>
            </a:r>
          </a:p>
          <a:p>
            <a:r>
              <a:rPr lang="en-US" sz="2400" dirty="0">
                <a:latin typeface="Constantia" panose="02030602050306030303" pitchFamily="18" charset="0"/>
              </a:rPr>
              <a:t>ENCYCLOPEDIA OR DICTIONARY ENTRY: “Killer Whales”</a:t>
            </a:r>
          </a:p>
          <a:p>
            <a:r>
              <a:rPr lang="en-US" sz="2400" dirty="0">
                <a:latin typeface="Constantia" panose="02030602050306030303" pitchFamily="18" charset="0"/>
              </a:rPr>
              <a:t>SONG: </a:t>
            </a:r>
            <a:r>
              <a:rPr lang="en-US" sz="2400" dirty="0" smtClean="0">
                <a:latin typeface="Constantia" panose="02030602050306030303" pitchFamily="18" charset="0"/>
              </a:rPr>
              <a:t>“The Scientist”</a:t>
            </a:r>
            <a:endParaRPr lang="en-US" sz="2400" dirty="0">
              <a:latin typeface="Constantia" panose="02030602050306030303" pitchFamily="18" charset="0"/>
            </a:endParaRPr>
          </a:p>
          <a:p>
            <a:r>
              <a:rPr lang="en-US" sz="2400" dirty="0">
                <a:latin typeface="Constantia" panose="02030602050306030303" pitchFamily="18" charset="0"/>
              </a:rPr>
              <a:t>FACEBOOK UPDATE/TWEET: “I’m tempted to watch ‘It’s Me or the Dog USA’ simply because all of science could never have predicted such a title for a TV </a:t>
            </a:r>
            <a:r>
              <a:rPr lang="en-US" sz="2400" dirty="0" err="1">
                <a:latin typeface="Constantia" panose="02030602050306030303" pitchFamily="18" charset="0"/>
              </a:rPr>
              <a:t>programme</a:t>
            </a:r>
            <a:r>
              <a:rPr lang="en-US" sz="2400" dirty="0" smtClean="0">
                <a:latin typeface="Constantia" panose="02030602050306030303" pitchFamily="18" charset="0"/>
              </a:rPr>
              <a:t>.”</a:t>
            </a:r>
            <a:endParaRPr lang="en-US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7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6" y="1199092"/>
            <a:ext cx="10131425" cy="364913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nstantia" panose="02030602050306030303" pitchFamily="18" charset="0"/>
              </a:rPr>
              <a:t>NOTE: Unlike other styles, APA does not require the capitalization of websites.</a:t>
            </a:r>
            <a:endParaRPr lang="en-US" sz="4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9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nstantia" pitchFamily="18" charset="0"/>
              </a:rPr>
              <a:t>Reference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9" y="1877568"/>
            <a:ext cx="10131425" cy="296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tantia" pitchFamily="18" charset="0"/>
              </a:rPr>
              <a:t>Lee, Chelsea. (2012, March 1).  How to capitalize and format reference titles 	in APA style [Blog post]. Retrieved from 	http://blog.apastyle.org/apastyle/2012/03/how-to-capitalize-and-	format-reference-titles-in-apa-style.html</a:t>
            </a:r>
          </a:p>
        </p:txBody>
      </p:sp>
    </p:spTree>
    <p:extLst>
      <p:ext uri="{BB962C8B-B14F-4D97-AF65-F5344CB8AC3E}">
        <p14:creationId xmlns:p14="http://schemas.microsoft.com/office/powerpoint/2010/main" val="1383308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6719</TotalTime>
  <Words>245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Constantia</vt:lpstr>
      <vt:lpstr>Celestial</vt:lpstr>
      <vt:lpstr>Typography of Titles in APA</vt:lpstr>
      <vt:lpstr>ItalicizE</vt:lpstr>
      <vt:lpstr>ItalicizE</vt:lpstr>
      <vt:lpstr>Use Quotation Marks</vt:lpstr>
      <vt:lpstr>Use Quotation Marks</vt:lpstr>
      <vt:lpstr>PowerPoint Presentation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italicization and quotation marks in  APA</dc:title>
  <dc:creator>labbie</dc:creator>
  <cp:lastModifiedBy>labbie</cp:lastModifiedBy>
  <cp:revision>21</cp:revision>
  <dcterms:created xsi:type="dcterms:W3CDTF">2014-05-22T15:52:20Z</dcterms:created>
  <dcterms:modified xsi:type="dcterms:W3CDTF">2014-07-15T13:19:10Z</dcterms:modified>
</cp:coreProperties>
</file>