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wmf" ContentType="image/x-wmf"/>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Default Extension="gif" ContentType="image/gif"/>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5" r:id="rId11"/>
    <p:sldId id="264"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05" d="100"/>
          <a:sy n="105" d="100"/>
        </p:scale>
        <p:origin x="-98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viewProps" Target="viewProps.xml"/><Relationship Id="rId19"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8/16/13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1D8BD707-D9CF-40AE-B4C6-C98DA3205C09}" type="datetimeFigureOut">
              <a:rPr lang="en-US" smtClean="0"/>
              <a:pPr/>
              <a:t>8/16/13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Terrible 30</a:t>
            </a:r>
            <a:endParaRPr lang="en-US" dirty="0"/>
          </a:p>
        </p:txBody>
      </p:sp>
      <p:sp>
        <p:nvSpPr>
          <p:cNvPr id="3" name="Subtitle 2"/>
          <p:cNvSpPr>
            <a:spLocks noGrp="1"/>
          </p:cNvSpPr>
          <p:nvPr>
            <p:ph type="subTitle" idx="1"/>
          </p:nvPr>
        </p:nvSpPr>
        <p:spPr/>
        <p:txBody>
          <a:bodyPr/>
          <a:lstStyle/>
          <a:p>
            <a:r>
              <a:rPr lang="en-US" dirty="0" smtClean="0"/>
              <a:t>The 30 Most Common Errors in Students’ Writing</a:t>
            </a:r>
            <a:endParaRPr lang="en-US" dirty="0"/>
          </a:p>
        </p:txBody>
      </p:sp>
      <p:sp>
        <p:nvSpPr>
          <p:cNvPr id="4" name="TextBox 3"/>
          <p:cNvSpPr txBox="1"/>
          <p:nvPr/>
        </p:nvSpPr>
        <p:spPr>
          <a:xfrm>
            <a:off x="5334000" y="6334780"/>
            <a:ext cx="3810000" cy="523220"/>
          </a:xfrm>
          <a:prstGeom prst="rect">
            <a:avLst/>
          </a:prstGeom>
          <a:noFill/>
        </p:spPr>
        <p:txBody>
          <a:bodyPr wrap="square" rtlCol="0">
            <a:spAutoFit/>
          </a:bodyPr>
          <a:lstStyle/>
          <a:p>
            <a:pPr algn="r"/>
            <a:r>
              <a:rPr lang="en-US" sz="1400" dirty="0" smtClean="0">
                <a:solidFill>
                  <a:schemeClr val="tx1">
                    <a:lumMod val="65000"/>
                  </a:schemeClr>
                </a:solidFill>
              </a:rPr>
              <a:t>Created by Hunter Brown</a:t>
            </a:r>
          </a:p>
          <a:p>
            <a:pPr algn="r"/>
            <a:r>
              <a:rPr lang="en-US" sz="1400" dirty="0" smtClean="0">
                <a:solidFill>
                  <a:schemeClr val="tx1">
                    <a:lumMod val="65000"/>
                  </a:schemeClr>
                </a:solidFill>
              </a:rPr>
              <a:t>Summer 2013</a:t>
            </a:r>
            <a:endParaRPr lang="en-US" sz="1400" dirty="0">
              <a:solidFill>
                <a:schemeClr val="tx1">
                  <a:lumMod val="6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Terrible 30</a:t>
            </a:r>
            <a:endParaRPr lang="en-US" dirty="0"/>
          </a:p>
        </p:txBody>
      </p:sp>
      <p:sp>
        <p:nvSpPr>
          <p:cNvPr id="3" name="Content Placeholder 2"/>
          <p:cNvSpPr>
            <a:spLocks noGrp="1"/>
          </p:cNvSpPr>
          <p:nvPr>
            <p:ph idx="1"/>
          </p:nvPr>
        </p:nvSpPr>
        <p:spPr>
          <a:xfrm>
            <a:off x="381000" y="1752600"/>
            <a:ext cx="8229600" cy="4876800"/>
          </a:xfrm>
        </p:spPr>
        <p:txBody>
          <a:bodyPr>
            <a:normAutofit fontScale="40000" lnSpcReduction="20000"/>
          </a:bodyPr>
          <a:lstStyle/>
          <a:p>
            <a:pPr marL="514350" lvl="0" indent="-514350">
              <a:buSzPct val="100000"/>
              <a:buFont typeface="+mj-lt"/>
              <a:buAutoNum type="arabicPeriod" startAt="21"/>
            </a:pPr>
            <a:r>
              <a:rPr lang="en-US" sz="4000" b="1" dirty="0" smtClean="0"/>
              <a:t>Redundancies—</a:t>
            </a:r>
            <a:r>
              <a:rPr lang="en-US" sz="4000" dirty="0" smtClean="0"/>
              <a:t>Remove words that don’t add meaning. Each of the phrases below is redundant:</a:t>
            </a:r>
          </a:p>
          <a:p>
            <a:pPr marL="514350" lvl="0" indent="-514350">
              <a:buSzPct val="100000"/>
              <a:buFont typeface="+mj-lt"/>
              <a:buAutoNum type="arabicPeriod" startAt="21"/>
            </a:pPr>
            <a:endParaRPr lang="en-US" dirty="0" smtClean="0"/>
          </a:p>
          <a:p>
            <a:pPr lvl="2">
              <a:buFont typeface="Wingdings" pitchFamily="2" charset="2"/>
              <a:buChar char="§"/>
            </a:pPr>
            <a:r>
              <a:rPr lang="en-US" sz="3000" dirty="0" smtClean="0"/>
              <a:t>a distance of ten yards</a:t>
            </a:r>
          </a:p>
          <a:p>
            <a:pPr lvl="2">
              <a:buFont typeface="Wingdings" pitchFamily="2" charset="2"/>
              <a:buChar char="§"/>
            </a:pPr>
            <a:r>
              <a:rPr lang="en-US" sz="3000" dirty="0" smtClean="0"/>
              <a:t>future prospects</a:t>
            </a:r>
          </a:p>
          <a:p>
            <a:pPr lvl="2">
              <a:buFont typeface="Wingdings" pitchFamily="2" charset="2"/>
              <a:buChar char="§"/>
            </a:pPr>
            <a:r>
              <a:rPr lang="en-US" sz="3000" dirty="0" smtClean="0"/>
              <a:t>advanced forward</a:t>
            </a:r>
          </a:p>
          <a:p>
            <a:pPr lvl="2">
              <a:buFont typeface="Wingdings" pitchFamily="2" charset="2"/>
              <a:buChar char="§"/>
            </a:pPr>
            <a:r>
              <a:rPr lang="en-US" sz="3000" dirty="0" smtClean="0"/>
              <a:t>in addition, he also</a:t>
            </a:r>
          </a:p>
          <a:p>
            <a:pPr lvl="2">
              <a:buFont typeface="Wingdings" pitchFamily="2" charset="2"/>
              <a:buChar char="§"/>
            </a:pPr>
            <a:r>
              <a:rPr lang="en-US" sz="3000" dirty="0" smtClean="0"/>
              <a:t>an actual fact</a:t>
            </a:r>
          </a:p>
          <a:p>
            <a:pPr lvl="2">
              <a:buFont typeface="Wingdings" pitchFamily="2" charset="2"/>
              <a:buChar char="§"/>
            </a:pPr>
            <a:r>
              <a:rPr lang="en-US" sz="3000" dirty="0" smtClean="0"/>
              <a:t>inside of</a:t>
            </a:r>
          </a:p>
          <a:p>
            <a:pPr lvl="2">
              <a:buFont typeface="Wingdings" pitchFamily="2" charset="2"/>
              <a:buChar char="§"/>
            </a:pPr>
            <a:r>
              <a:rPr lang="en-US" sz="3000" dirty="0" smtClean="0"/>
              <a:t>another one</a:t>
            </a:r>
          </a:p>
          <a:p>
            <a:pPr lvl="2">
              <a:buFont typeface="Wingdings" pitchFamily="2" charset="2"/>
              <a:buChar char="§"/>
            </a:pPr>
            <a:r>
              <a:rPr lang="en-US" sz="3000" dirty="0" smtClean="0"/>
              <a:t>outside of</a:t>
            </a:r>
          </a:p>
          <a:p>
            <a:pPr lvl="2">
              <a:buFont typeface="Wingdings" pitchFamily="2" charset="2"/>
              <a:buChar char="§"/>
            </a:pPr>
            <a:r>
              <a:rPr lang="en-US" sz="3000" dirty="0" smtClean="0"/>
              <a:t>at the present time</a:t>
            </a:r>
          </a:p>
          <a:p>
            <a:pPr lvl="2"/>
            <a:endParaRPr lang="en-US" dirty="0" smtClean="0"/>
          </a:p>
          <a:p>
            <a:pPr marL="557784" lvl="2" indent="0">
              <a:buNone/>
            </a:pPr>
            <a:r>
              <a:rPr lang="en-US" sz="3800" dirty="0" smtClean="0"/>
              <a:t>These are only a few of the redundancies that clutter English usage. Look for others in your own writing, and avoid them.</a:t>
            </a:r>
          </a:p>
          <a:p>
            <a:pPr marL="557784" lvl="2" indent="0">
              <a:buNone/>
            </a:pPr>
            <a:endParaRPr lang="en-US" sz="3800" dirty="0" smtClean="0"/>
          </a:p>
          <a:p>
            <a:pPr marL="557784" lvl="2" indent="0">
              <a:buNone/>
            </a:pPr>
            <a:endParaRPr lang="en-US" sz="3800" dirty="0" smtClean="0"/>
          </a:p>
          <a:p>
            <a:pPr marL="633222" lvl="0" indent="-514350">
              <a:buSzPct val="100000"/>
              <a:buFont typeface="+mj-lt"/>
              <a:buAutoNum type="arabicPeriod" startAt="22"/>
            </a:pPr>
            <a:r>
              <a:rPr lang="en-US" sz="4000" b="1" dirty="0" smtClean="0"/>
              <a:t>Regarding—</a:t>
            </a:r>
            <a:r>
              <a:rPr lang="en-US" sz="4000" dirty="0" smtClean="0"/>
              <a:t>This word is a substitute for </a:t>
            </a:r>
            <a:r>
              <a:rPr lang="en-US" sz="4000" i="1" dirty="0" smtClean="0"/>
              <a:t>concerning</a:t>
            </a:r>
            <a:r>
              <a:rPr lang="en-US" sz="4000" dirty="0" smtClean="0"/>
              <a:t> or </a:t>
            </a:r>
            <a:r>
              <a:rPr lang="en-US" sz="4000" i="1" dirty="0" smtClean="0"/>
              <a:t>respecting</a:t>
            </a:r>
            <a:r>
              <a:rPr lang="en-US" sz="4000" dirty="0" smtClean="0"/>
              <a:t>, but is often misused.</a:t>
            </a:r>
          </a:p>
          <a:p>
            <a:pPr marL="633222" lvl="0" indent="-514350">
              <a:buSzPct val="100000"/>
              <a:buFont typeface="+mj-lt"/>
              <a:buAutoNum type="arabicPeriod" startAt="22"/>
            </a:pPr>
            <a:endParaRPr lang="en-US" sz="1900" dirty="0" smtClean="0"/>
          </a:p>
          <a:p>
            <a:pPr marL="925830" lvl="1" indent="0">
              <a:buSzPct val="100000"/>
              <a:buNone/>
            </a:pPr>
            <a:r>
              <a:rPr lang="en-US" sz="3000" dirty="0" smtClean="0"/>
              <a:t>NOT: Regarding meals, the cafeteria will be open at noon. (The cafeteria seems to be regarding the meals.)</a:t>
            </a:r>
          </a:p>
          <a:p>
            <a:pPr marL="925830" lvl="1" indent="0">
              <a:buSzPct val="100000"/>
              <a:buNone/>
            </a:pPr>
            <a:r>
              <a:rPr lang="en-US" sz="3000" dirty="0" smtClean="0"/>
              <a:t>BUT: The cafeteria will open for lunch at noon.</a:t>
            </a:r>
          </a:p>
          <a:p>
            <a:pPr marL="925830" lvl="1" indent="0">
              <a:buSzPct val="100000"/>
              <a:buNone/>
            </a:pPr>
            <a:r>
              <a:rPr lang="en-US" sz="3000" dirty="0" smtClean="0"/>
              <a:t>NOT: Regarding tardiness, the company’s policies are very forgiving. (The policies seems to be regarding tardiness.)</a:t>
            </a:r>
          </a:p>
          <a:p>
            <a:pPr marL="925830" lvl="1" indent="0">
              <a:buSzPct val="100000"/>
              <a:buNone/>
            </a:pPr>
            <a:r>
              <a:rPr lang="en-US" sz="3000" dirty="0" smtClean="0"/>
              <a:t>BUT: The company’s policies toward tardiness are very forgiving.</a:t>
            </a:r>
          </a:p>
          <a:p>
            <a:pPr marL="633222" lvl="0" indent="-514350">
              <a:buFont typeface="+mj-lt"/>
              <a:buAutoNum type="arabicPeriod" startAt="22"/>
            </a:pPr>
            <a:endParaRPr lang="en-US" dirty="0" smtClean="0"/>
          </a:p>
          <a:p>
            <a:pPr marL="633222" indent="0">
              <a:buNone/>
            </a:pPr>
            <a:r>
              <a:rPr lang="en-US" sz="3800" dirty="0" smtClean="0"/>
              <a:t>Even when used correctly, </a:t>
            </a:r>
            <a:r>
              <a:rPr lang="en-US" sz="3800" i="1" dirty="0" smtClean="0"/>
              <a:t>regarding</a:t>
            </a:r>
            <a:r>
              <a:rPr lang="en-US" sz="3800" dirty="0" smtClean="0"/>
              <a:t> can sound overly formal. </a:t>
            </a:r>
          </a:p>
          <a:p>
            <a:pPr marL="557784" lvl="2" indent="0">
              <a:buNone/>
            </a:pPr>
            <a:endParaRPr lang="en-US" sz="3800" dirty="0"/>
          </a:p>
        </p:txBody>
      </p:sp>
      <p:sp>
        <p:nvSpPr>
          <p:cNvPr id="4" name="TextBox 3"/>
          <p:cNvSpPr txBox="1"/>
          <p:nvPr/>
        </p:nvSpPr>
        <p:spPr>
          <a:xfrm>
            <a:off x="3429000" y="2362200"/>
            <a:ext cx="2971800" cy="1754326"/>
          </a:xfrm>
          <a:prstGeom prst="rect">
            <a:avLst/>
          </a:prstGeom>
          <a:noFill/>
        </p:spPr>
        <p:txBody>
          <a:bodyPr wrap="square" rtlCol="0">
            <a:spAutoFit/>
          </a:bodyPr>
          <a:lstStyle/>
          <a:p>
            <a:pPr lvl="1">
              <a:buClr>
                <a:schemeClr val="accent6"/>
              </a:buClr>
              <a:buFont typeface="Wingdings" pitchFamily="2" charset="2"/>
              <a:buChar char="§"/>
            </a:pPr>
            <a:r>
              <a:rPr lang="en-US" sz="1200" dirty="0" smtClean="0"/>
              <a:t>   past history</a:t>
            </a:r>
          </a:p>
          <a:p>
            <a:pPr lvl="1">
              <a:buClr>
                <a:schemeClr val="accent6"/>
              </a:buClr>
              <a:buFont typeface="Wingdings" pitchFamily="2" charset="2"/>
              <a:buChar char="§"/>
            </a:pPr>
            <a:r>
              <a:rPr lang="en-US" sz="1200" dirty="0" smtClean="0"/>
              <a:t>   equally as good as</a:t>
            </a:r>
          </a:p>
          <a:p>
            <a:pPr lvl="1">
              <a:buClr>
                <a:schemeClr val="accent6"/>
              </a:buClr>
              <a:buFont typeface="Wingdings" pitchFamily="2" charset="2"/>
              <a:buChar char="§"/>
            </a:pPr>
            <a:r>
              <a:rPr lang="en-US" sz="1200" dirty="0" smtClean="0"/>
              <a:t>   retreat back</a:t>
            </a:r>
          </a:p>
          <a:p>
            <a:pPr lvl="1">
              <a:buClr>
                <a:schemeClr val="accent6"/>
              </a:buClr>
              <a:buFont typeface="Wingdings" pitchFamily="2" charset="2"/>
              <a:buChar char="§"/>
            </a:pPr>
            <a:r>
              <a:rPr lang="en-US" sz="1200" dirty="0" smtClean="0"/>
              <a:t>   false illusion</a:t>
            </a:r>
          </a:p>
          <a:p>
            <a:pPr lvl="1">
              <a:buClr>
                <a:schemeClr val="accent6"/>
              </a:buClr>
              <a:buFont typeface="Wingdings" pitchFamily="2" charset="2"/>
              <a:buChar char="§"/>
            </a:pPr>
            <a:r>
              <a:rPr lang="en-US" sz="1200" dirty="0" smtClean="0"/>
              <a:t>   small in size</a:t>
            </a:r>
          </a:p>
          <a:p>
            <a:pPr lvl="1">
              <a:buClr>
                <a:schemeClr val="accent6"/>
              </a:buClr>
              <a:buFont typeface="Wingdings" pitchFamily="2" charset="2"/>
              <a:buChar char="§"/>
            </a:pPr>
            <a:r>
              <a:rPr lang="en-US" sz="1200" dirty="0" smtClean="0"/>
              <a:t>   few in number</a:t>
            </a:r>
          </a:p>
          <a:p>
            <a:pPr lvl="1">
              <a:buClr>
                <a:schemeClr val="accent6"/>
              </a:buClr>
              <a:buFont typeface="Wingdings" pitchFamily="2" charset="2"/>
              <a:buChar char="§"/>
            </a:pPr>
            <a:r>
              <a:rPr lang="en-US" sz="1200" dirty="0" smtClean="0"/>
              <a:t>   usual custom</a:t>
            </a:r>
          </a:p>
          <a:p>
            <a:pPr lvl="1">
              <a:buClr>
                <a:schemeClr val="accent6"/>
              </a:buClr>
              <a:buFont typeface="Wingdings" pitchFamily="2" charset="2"/>
              <a:buChar char="§"/>
            </a:pPr>
            <a:r>
              <a:rPr lang="en-US" sz="1200" dirty="0" smtClean="0"/>
              <a:t>   free gift</a:t>
            </a:r>
          </a:p>
          <a:p>
            <a:pPr lvl="1">
              <a:buClr>
                <a:schemeClr val="accent6"/>
              </a:buClr>
              <a:buFont typeface="Wingdings" pitchFamily="2" charset="2"/>
              <a:buChar char="§"/>
            </a:pPr>
            <a:r>
              <a:rPr lang="en-US" sz="1200" dirty="0" smtClean="0"/>
              <a:t>   young teenager</a:t>
            </a:r>
          </a:p>
        </p:txBody>
      </p:sp>
      <p:pic>
        <p:nvPicPr>
          <p:cNvPr id="8204" name="Picture 12" descr="C:\Users\labbie\AppData\Local\Microsoft\Windows\Temporary Internet Files\Content.IE5\F6B2XSGX\MM900283213[1].gif"/>
          <p:cNvPicPr>
            <a:picLocks noChangeAspect="1" noChangeArrowheads="1" noCrop="1"/>
          </p:cNvPicPr>
          <p:nvPr/>
        </p:nvPicPr>
        <p:blipFill>
          <a:blip r:embed="rId2" cstate="print"/>
          <a:srcRect/>
          <a:stretch>
            <a:fillRect/>
          </a:stretch>
        </p:blipFill>
        <p:spPr bwMode="auto">
          <a:xfrm>
            <a:off x="6629400" y="2362200"/>
            <a:ext cx="1447800" cy="154361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Terrible 30</a:t>
            </a:r>
            <a:endParaRPr lang="en-US" dirty="0"/>
          </a:p>
        </p:txBody>
      </p:sp>
      <p:sp>
        <p:nvSpPr>
          <p:cNvPr id="3" name="Content Placeholder 2"/>
          <p:cNvSpPr>
            <a:spLocks noGrp="1"/>
          </p:cNvSpPr>
          <p:nvPr>
            <p:ph idx="1"/>
          </p:nvPr>
        </p:nvSpPr>
        <p:spPr>
          <a:xfrm>
            <a:off x="457200" y="1676401"/>
            <a:ext cx="8229600" cy="4724400"/>
          </a:xfrm>
        </p:spPr>
        <p:txBody>
          <a:bodyPr>
            <a:normAutofit fontScale="47500" lnSpcReduction="20000"/>
          </a:bodyPr>
          <a:lstStyle/>
          <a:p>
            <a:pPr marL="633222" lvl="0" indent="-514350">
              <a:buFont typeface="+mj-lt"/>
              <a:buAutoNum type="arabicPeriod" startAt="22"/>
            </a:pPr>
            <a:endParaRPr lang="en-US" dirty="0" smtClean="0"/>
          </a:p>
          <a:p>
            <a:pPr marL="633222" lvl="0" indent="-514350">
              <a:buSzPct val="100000"/>
              <a:buFont typeface="+mj-lt"/>
              <a:buAutoNum type="arabicPeriod" startAt="22"/>
            </a:pPr>
            <a:r>
              <a:rPr lang="en-US" sz="3400" b="1" dirty="0" smtClean="0"/>
              <a:t>Similar to—</a:t>
            </a:r>
            <a:r>
              <a:rPr lang="en-US" sz="3400" dirty="0" smtClean="0"/>
              <a:t>If you mean “like,” say “like.” Why beat around the bush?</a:t>
            </a:r>
          </a:p>
          <a:p>
            <a:pPr marL="633222" lvl="0" indent="-514350">
              <a:buFont typeface="+mj-lt"/>
              <a:buAutoNum type="arabicPeriod" startAt="22"/>
            </a:pPr>
            <a:endParaRPr lang="en-US" dirty="0" smtClean="0"/>
          </a:p>
          <a:p>
            <a:pPr marL="633222" lvl="0" indent="-514350">
              <a:lnSpc>
                <a:spcPct val="120000"/>
              </a:lnSpc>
              <a:buSzPct val="100000"/>
              <a:buFont typeface="+mj-lt"/>
              <a:buAutoNum type="arabicPeriod" startAt="22"/>
            </a:pPr>
            <a:r>
              <a:rPr lang="en-US" sz="3400" b="1" dirty="0" smtClean="0"/>
              <a:t>Slang</a:t>
            </a:r>
            <a:r>
              <a:rPr lang="en-US" sz="3400" dirty="0" smtClean="0"/>
              <a:t>—Some students use slang words and phrases, such as those below, believing that it will make their writing sound more conversational and relatable. However, such expressions are not appropriate in academic writing. </a:t>
            </a:r>
          </a:p>
          <a:p>
            <a:pPr marL="633222" lvl="0" indent="-514350">
              <a:buSzPct val="100000"/>
              <a:buFont typeface="+mj-lt"/>
              <a:buAutoNum type="arabicPeriod" startAt="22"/>
            </a:pPr>
            <a:endParaRPr lang="en-US" sz="2300" dirty="0" smtClean="0"/>
          </a:p>
          <a:p>
            <a:pPr marL="1191006" lvl="2" indent="0">
              <a:buSzPct val="100000"/>
            </a:pPr>
            <a:r>
              <a:rPr lang="en-US" sz="2500" dirty="0" smtClean="0"/>
              <a:t>  out of whack</a:t>
            </a:r>
          </a:p>
          <a:p>
            <a:pPr marL="1191006" lvl="2" indent="0">
              <a:buSzPct val="100000"/>
            </a:pPr>
            <a:r>
              <a:rPr lang="en-US" sz="2500" dirty="0" smtClean="0"/>
              <a:t>  bent out of shape</a:t>
            </a:r>
          </a:p>
          <a:p>
            <a:pPr marL="1191006" lvl="2" indent="0">
              <a:buSzPct val="100000"/>
            </a:pPr>
            <a:r>
              <a:rPr lang="en-US" sz="2500" dirty="0" smtClean="0"/>
              <a:t>  under the weather</a:t>
            </a:r>
          </a:p>
          <a:p>
            <a:pPr marL="1191006" lvl="2" indent="0">
              <a:buSzPct val="100000"/>
            </a:pPr>
            <a:r>
              <a:rPr lang="en-US" sz="2500" dirty="0" smtClean="0"/>
              <a:t>  off the hook</a:t>
            </a:r>
          </a:p>
          <a:p>
            <a:pPr marL="1191006" lvl="2" indent="0">
              <a:buSzPct val="100000"/>
            </a:pPr>
            <a:r>
              <a:rPr lang="en-US" sz="2500" dirty="0" smtClean="0"/>
              <a:t>  down in the dumps</a:t>
            </a:r>
          </a:p>
          <a:p>
            <a:pPr marL="1191006" lvl="2" indent="0">
              <a:buSzPct val="100000"/>
            </a:pPr>
            <a:r>
              <a:rPr lang="en-US" sz="2500" dirty="0" smtClean="0"/>
              <a:t>  legit</a:t>
            </a:r>
          </a:p>
          <a:p>
            <a:pPr marL="1191006" lvl="2" indent="0">
              <a:buSzPct val="100000"/>
            </a:pPr>
            <a:r>
              <a:rPr lang="en-US" sz="2500" dirty="0" smtClean="0"/>
              <a:t>  grungy</a:t>
            </a:r>
          </a:p>
          <a:p>
            <a:pPr marL="1191006" lvl="2" indent="0">
              <a:buSzPct val="100000"/>
            </a:pPr>
            <a:r>
              <a:rPr lang="en-US" sz="2500" dirty="0" smtClean="0"/>
              <a:t>  good vibes</a:t>
            </a:r>
          </a:p>
          <a:p>
            <a:pPr marL="1191006" lvl="2" indent="0">
              <a:buSzPct val="100000"/>
            </a:pPr>
            <a:r>
              <a:rPr lang="en-US" sz="2500" dirty="0" smtClean="0"/>
              <a:t>  pain in the neck</a:t>
            </a:r>
          </a:p>
          <a:p>
            <a:pPr marL="1191006" lvl="2" indent="0">
              <a:buSzPct val="100000"/>
            </a:pPr>
            <a:r>
              <a:rPr lang="en-US" sz="2500" dirty="0" smtClean="0"/>
              <a:t>  piece of cake</a:t>
            </a:r>
          </a:p>
          <a:p>
            <a:pPr marL="1191006" lvl="2" indent="-514350">
              <a:buSzPct val="100000"/>
            </a:pPr>
            <a:endParaRPr lang="en-US" dirty="0" smtClean="0"/>
          </a:p>
          <a:p>
            <a:pPr marL="633222" lvl="0" indent="-514350">
              <a:buNone/>
            </a:pPr>
            <a:endParaRPr lang="en-US" dirty="0" smtClean="0"/>
          </a:p>
          <a:p>
            <a:pPr marL="633222" lvl="0" indent="-514350">
              <a:lnSpc>
                <a:spcPct val="120000"/>
              </a:lnSpc>
              <a:buSzPct val="100000"/>
              <a:buFont typeface="+mj-lt"/>
              <a:buAutoNum type="arabicPeriod" startAt="22"/>
            </a:pPr>
            <a:r>
              <a:rPr lang="en-US" sz="3400" b="1" dirty="0" smtClean="0"/>
              <a:t>So—</a:t>
            </a:r>
            <a:r>
              <a:rPr lang="en-US" sz="3400" dirty="0" smtClean="0"/>
              <a:t>Don’t use </a:t>
            </a:r>
            <a:r>
              <a:rPr lang="en-US" sz="3400" i="1" dirty="0" smtClean="0"/>
              <a:t>so</a:t>
            </a:r>
            <a:r>
              <a:rPr lang="en-US" sz="3400" dirty="0" smtClean="0"/>
              <a:t> as a substitute for</a:t>
            </a:r>
            <a:r>
              <a:rPr lang="en-US" sz="3400" i="1" dirty="0" smtClean="0"/>
              <a:t> very</a:t>
            </a:r>
            <a:r>
              <a:rPr lang="en-US" sz="3400" dirty="0" smtClean="0"/>
              <a:t>, as in “Exercise is so exhausting.” You can get by with this usage in speech, but not in writing. A reader expects a </a:t>
            </a:r>
            <a:r>
              <a:rPr lang="en-US" sz="3400" i="1" dirty="0" smtClean="0"/>
              <a:t>so</a:t>
            </a:r>
            <a:r>
              <a:rPr lang="en-US" sz="3400" dirty="0" smtClean="0"/>
              <a:t> in this position to be followed by</a:t>
            </a:r>
            <a:r>
              <a:rPr lang="en-US" sz="3400" i="1" dirty="0" smtClean="0"/>
              <a:t> that</a:t>
            </a:r>
            <a:r>
              <a:rPr lang="en-US" sz="3400" dirty="0" smtClean="0"/>
              <a:t>: “Exercise is so exhausting that I quit before I start.”</a:t>
            </a:r>
          </a:p>
          <a:p>
            <a:pPr marL="633222" lvl="0" indent="-514350">
              <a:buFont typeface="+mj-lt"/>
              <a:buAutoNum type="arabicPeriod" startAt="22"/>
            </a:pPr>
            <a:endParaRPr lang="en-US" dirty="0" smtClean="0"/>
          </a:p>
        </p:txBody>
      </p:sp>
      <p:pic>
        <p:nvPicPr>
          <p:cNvPr id="9224" name="Picture 8" descr="C:\Users\labbie\AppData\Local\Microsoft\Windows\Temporary Internet Files\Content.IE5\746JWY4I\MC900083651[1].wmf"/>
          <p:cNvPicPr>
            <a:picLocks noChangeAspect="1" noChangeArrowheads="1"/>
          </p:cNvPicPr>
          <p:nvPr/>
        </p:nvPicPr>
        <p:blipFill>
          <a:blip r:embed="rId2" cstate="print"/>
          <a:srcRect/>
          <a:stretch>
            <a:fillRect/>
          </a:stretch>
        </p:blipFill>
        <p:spPr bwMode="auto">
          <a:xfrm>
            <a:off x="6172200" y="3124200"/>
            <a:ext cx="1513332" cy="18288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Terrible 30</a:t>
            </a:r>
            <a:endParaRPr lang="en-US" dirty="0"/>
          </a:p>
        </p:txBody>
      </p:sp>
      <p:sp>
        <p:nvSpPr>
          <p:cNvPr id="3" name="Content Placeholder 2"/>
          <p:cNvSpPr>
            <a:spLocks noGrp="1"/>
          </p:cNvSpPr>
          <p:nvPr>
            <p:ph idx="1"/>
          </p:nvPr>
        </p:nvSpPr>
        <p:spPr>
          <a:xfrm>
            <a:off x="457200" y="1775191"/>
            <a:ext cx="8229600" cy="2949209"/>
          </a:xfrm>
        </p:spPr>
        <p:txBody>
          <a:bodyPr>
            <a:noAutofit/>
          </a:bodyPr>
          <a:lstStyle/>
          <a:p>
            <a:pPr marL="342900" lvl="0" indent="-342900">
              <a:buSzPct val="100000"/>
              <a:buFont typeface="+mj-lt"/>
              <a:buAutoNum type="arabicPeriod" startAt="26"/>
            </a:pPr>
            <a:r>
              <a:rPr lang="en-US" sz="1400" b="1" dirty="0" smtClean="0"/>
              <a:t>    Split Infinitive—</a:t>
            </a:r>
            <a:r>
              <a:rPr lang="en-US" sz="1400" dirty="0" smtClean="0"/>
              <a:t>Avoid putting words between the two parts of an infinitive. </a:t>
            </a:r>
          </a:p>
          <a:p>
            <a:pPr marL="925830" lvl="1" indent="0">
              <a:buSzPct val="100000"/>
              <a:buNone/>
            </a:pPr>
            <a:r>
              <a:rPr lang="en-US" sz="1200" dirty="0" smtClean="0"/>
              <a:t>  NOT: to not think </a:t>
            </a:r>
          </a:p>
          <a:p>
            <a:pPr marL="925830" lvl="1" indent="0">
              <a:buSzPct val="100000"/>
              <a:buNone/>
            </a:pPr>
            <a:r>
              <a:rPr lang="en-US" sz="1200" dirty="0" smtClean="0"/>
              <a:t>  BUT: not to think</a:t>
            </a:r>
          </a:p>
          <a:p>
            <a:pPr marL="925830" lvl="1" indent="0">
              <a:buSzPct val="100000"/>
              <a:buNone/>
            </a:pPr>
            <a:r>
              <a:rPr lang="en-US" sz="1200" dirty="0" smtClean="0"/>
              <a:t>  NOT: to suddenly stop</a:t>
            </a:r>
          </a:p>
          <a:p>
            <a:pPr marL="925830" lvl="1" indent="0">
              <a:buSzPct val="100000"/>
              <a:buNone/>
            </a:pPr>
            <a:r>
              <a:rPr lang="en-US" sz="1200" dirty="0" smtClean="0"/>
              <a:t>  BUT: to stop suddenly</a:t>
            </a:r>
          </a:p>
          <a:p>
            <a:pPr marL="514350" lvl="0" indent="-514350">
              <a:buSzPct val="100000"/>
              <a:buFont typeface="+mj-lt"/>
              <a:buAutoNum type="arabicPeriod" startAt="27"/>
            </a:pPr>
            <a:endParaRPr lang="en-US" sz="1400" b="1" dirty="0" smtClean="0"/>
          </a:p>
          <a:p>
            <a:pPr marL="514350" lvl="0" indent="-514350">
              <a:buSzPct val="100000"/>
              <a:buFont typeface="+mj-lt"/>
              <a:buAutoNum type="arabicPeriod" startAt="27"/>
            </a:pPr>
            <a:r>
              <a:rPr lang="en-US" sz="1400" b="1" dirty="0" smtClean="0"/>
              <a:t>The Reason Is—</a:t>
            </a:r>
            <a:r>
              <a:rPr lang="en-US" sz="1400" dirty="0" smtClean="0"/>
              <a:t>Never say “the reason is because .” Reason already means “cause” in this context, so the expression is repetitive. </a:t>
            </a:r>
          </a:p>
          <a:p>
            <a:pPr lvl="2" indent="0">
              <a:buNone/>
            </a:pPr>
            <a:r>
              <a:rPr lang="en-US" sz="1200" dirty="0" smtClean="0"/>
              <a:t>NOT: The reason for all these delays is because there was a wreck.</a:t>
            </a:r>
          </a:p>
          <a:p>
            <a:pPr lvl="2" indent="0">
              <a:buNone/>
            </a:pPr>
            <a:r>
              <a:rPr lang="en-US" sz="1200" dirty="0" smtClean="0"/>
              <a:t>BUT: The reason for all these delays is that there was a wreck.</a:t>
            </a:r>
          </a:p>
          <a:p>
            <a:pPr lvl="1">
              <a:buNone/>
            </a:pPr>
            <a:endParaRPr lang="en-US" sz="1400" dirty="0" smtClean="0"/>
          </a:p>
          <a:p>
            <a:pPr marL="514350" lvl="0" indent="-514350">
              <a:buSzPct val="100000"/>
              <a:buFont typeface="+mj-lt"/>
              <a:buAutoNum type="arabicPeriod" startAt="28"/>
            </a:pPr>
            <a:r>
              <a:rPr lang="en-US" sz="1400" b="1" dirty="0" smtClean="0"/>
              <a:t>Trite Expressions—</a:t>
            </a:r>
            <a:r>
              <a:rPr lang="en-US" sz="1400" dirty="0" smtClean="0"/>
              <a:t>Avoid overused and clichéd expressions such as those in the list below:</a:t>
            </a:r>
          </a:p>
          <a:p>
            <a:pPr lvl="0"/>
            <a:endParaRPr lang="en-US" sz="900" dirty="0" smtClean="0"/>
          </a:p>
        </p:txBody>
      </p:sp>
      <p:sp>
        <p:nvSpPr>
          <p:cNvPr id="5" name="TextBox 4"/>
          <p:cNvSpPr txBox="1"/>
          <p:nvPr/>
        </p:nvSpPr>
        <p:spPr>
          <a:xfrm>
            <a:off x="990600" y="4648200"/>
            <a:ext cx="4648200" cy="1938992"/>
          </a:xfrm>
          <a:prstGeom prst="rect">
            <a:avLst/>
          </a:prstGeom>
          <a:noFill/>
        </p:spPr>
        <p:txBody>
          <a:bodyPr wrap="square" numCol="2" rtlCol="0">
            <a:spAutoFit/>
          </a:bodyPr>
          <a:lstStyle/>
          <a:p>
            <a:pPr lvl="1">
              <a:buFont typeface="Arial" pitchFamily="34" charset="0"/>
              <a:buChar char="•"/>
            </a:pPr>
            <a:r>
              <a:rPr lang="en-US" sz="1200" dirty="0" smtClean="0"/>
              <a:t> acid test</a:t>
            </a:r>
          </a:p>
          <a:p>
            <a:pPr lvl="1">
              <a:buFont typeface="Arial" pitchFamily="34" charset="0"/>
              <a:buChar char="•"/>
            </a:pPr>
            <a:r>
              <a:rPr lang="en-US" sz="1200" dirty="0" smtClean="0"/>
              <a:t> green with envy</a:t>
            </a:r>
          </a:p>
          <a:p>
            <a:pPr lvl="1">
              <a:buFont typeface="Arial" pitchFamily="34" charset="0"/>
              <a:buChar char="•"/>
            </a:pPr>
            <a:r>
              <a:rPr lang="en-US" sz="1200" dirty="0" smtClean="0"/>
              <a:t> as luck would have it</a:t>
            </a:r>
          </a:p>
          <a:p>
            <a:pPr lvl="1">
              <a:buFont typeface="Arial" pitchFamily="34" charset="0"/>
              <a:buChar char="•"/>
            </a:pPr>
            <a:r>
              <a:rPr lang="en-US" sz="1200" dirty="0" smtClean="0"/>
              <a:t> last but not least</a:t>
            </a:r>
          </a:p>
          <a:p>
            <a:pPr lvl="1">
              <a:buFont typeface="Arial" pitchFamily="34" charset="0"/>
              <a:buChar char="•"/>
            </a:pPr>
            <a:r>
              <a:rPr lang="en-US" sz="1200" dirty="0" smtClean="0"/>
              <a:t> better late than never</a:t>
            </a:r>
          </a:p>
          <a:p>
            <a:pPr lvl="1">
              <a:buFont typeface="Arial" pitchFamily="34" charset="0"/>
              <a:buChar char="•"/>
            </a:pPr>
            <a:r>
              <a:rPr lang="en-US" sz="1200" dirty="0" smtClean="0"/>
              <a:t> Mother Nature</a:t>
            </a:r>
          </a:p>
          <a:p>
            <a:pPr lvl="1">
              <a:buFont typeface="Arial" pitchFamily="34" charset="0"/>
              <a:buChar char="•"/>
            </a:pPr>
            <a:r>
              <a:rPr lang="en-US" sz="1200" dirty="0" smtClean="0"/>
              <a:t> bitter end</a:t>
            </a:r>
          </a:p>
          <a:p>
            <a:pPr lvl="1">
              <a:buFont typeface="Arial" pitchFamily="34" charset="0"/>
              <a:buChar char="•"/>
            </a:pPr>
            <a:r>
              <a:rPr lang="en-US" sz="1200" dirty="0" smtClean="0"/>
              <a:t> needless to say</a:t>
            </a:r>
          </a:p>
          <a:p>
            <a:pPr lvl="1">
              <a:buFont typeface="Arial" pitchFamily="34" charset="0"/>
              <a:buChar char="•"/>
            </a:pPr>
            <a:r>
              <a:rPr lang="en-US" sz="1200" dirty="0" smtClean="0"/>
              <a:t> busy as a bee</a:t>
            </a:r>
          </a:p>
          <a:p>
            <a:pPr lvl="1">
              <a:buFont typeface="Arial" pitchFamily="34" charset="0"/>
              <a:buChar char="•"/>
            </a:pPr>
            <a:r>
              <a:rPr lang="en-US" sz="1200" dirty="0" smtClean="0"/>
              <a:t> rich and varied experience</a:t>
            </a:r>
          </a:p>
          <a:p>
            <a:pPr lvl="1">
              <a:buFont typeface="Arial" pitchFamily="34" charset="0"/>
              <a:buChar char="•"/>
            </a:pPr>
            <a:r>
              <a:rPr lang="en-US" sz="1200" dirty="0" smtClean="0"/>
              <a:t> depths of despair</a:t>
            </a:r>
          </a:p>
          <a:p>
            <a:pPr lvl="1">
              <a:buFont typeface="Arial" pitchFamily="34" charset="0"/>
              <a:buChar char="•"/>
            </a:pPr>
            <a:r>
              <a:rPr lang="en-US" sz="1200" dirty="0" smtClean="0"/>
              <a:t> ripe old age</a:t>
            </a:r>
          </a:p>
          <a:p>
            <a:pPr lvl="1">
              <a:buFont typeface="Arial" pitchFamily="34" charset="0"/>
              <a:buChar char="•"/>
            </a:pPr>
            <a:r>
              <a:rPr lang="en-US" sz="1200" dirty="0" smtClean="0"/>
              <a:t> easier said than done</a:t>
            </a:r>
          </a:p>
          <a:p>
            <a:pPr lvl="1">
              <a:buFont typeface="Arial" pitchFamily="34" charset="0"/>
              <a:buChar char="•"/>
            </a:pPr>
            <a:r>
              <a:rPr lang="en-US" sz="1200" dirty="0" smtClean="0"/>
              <a:t> sadder but wiser</a:t>
            </a:r>
          </a:p>
          <a:p>
            <a:pPr lvl="1">
              <a:buFont typeface="Arial" pitchFamily="34" charset="0"/>
              <a:buChar char="•"/>
            </a:pPr>
            <a:r>
              <a:rPr lang="en-US" sz="1200" dirty="0" smtClean="0"/>
              <a:t> festive occasion</a:t>
            </a:r>
          </a:p>
          <a:p>
            <a:pPr lvl="1">
              <a:buFont typeface="Arial" pitchFamily="34" charset="0"/>
              <a:buChar char="•"/>
            </a:pPr>
            <a:r>
              <a:rPr lang="en-US" sz="1200" dirty="0" smtClean="0"/>
              <a:t> slow but sure</a:t>
            </a:r>
          </a:p>
          <a:p>
            <a:pPr lvl="1">
              <a:buFont typeface="Arial" pitchFamily="34" charset="0"/>
              <a:buChar char="•"/>
            </a:pPr>
            <a:r>
              <a:rPr lang="en-US" sz="1200" dirty="0" smtClean="0"/>
              <a:t> few and far between</a:t>
            </a:r>
          </a:p>
          <a:p>
            <a:pPr lvl="1">
              <a:buFont typeface="Arial" pitchFamily="34" charset="0"/>
              <a:buChar char="•"/>
            </a:pPr>
            <a:r>
              <a:rPr lang="en-US" sz="1200" dirty="0" smtClean="0"/>
              <a:t> untold agony</a:t>
            </a:r>
          </a:p>
          <a:p>
            <a:pPr lvl="1">
              <a:buFont typeface="Arial" pitchFamily="34" charset="0"/>
              <a:buChar char="•"/>
            </a:pPr>
            <a:r>
              <a:rPr lang="en-US" sz="1200" dirty="0" smtClean="0"/>
              <a:t> finer things in life</a:t>
            </a:r>
          </a:p>
          <a:p>
            <a:pPr lvl="1">
              <a:buFont typeface="Arial" pitchFamily="34" charset="0"/>
              <a:buChar char="•"/>
            </a:pPr>
            <a:r>
              <a:rPr lang="en-US" sz="1200" dirty="0" smtClean="0"/>
              <a:t> words cannot express</a:t>
            </a:r>
            <a:endParaRPr lang="en-US" sz="1200" dirty="0"/>
          </a:p>
        </p:txBody>
      </p:sp>
      <p:sp>
        <p:nvSpPr>
          <p:cNvPr id="6" name="Rectangle 5"/>
          <p:cNvSpPr/>
          <p:nvPr/>
        </p:nvSpPr>
        <p:spPr>
          <a:xfrm rot="20676248">
            <a:off x="5517862" y="703299"/>
            <a:ext cx="830677"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rot="1218182">
            <a:off x="8064000" y="821813"/>
            <a:ext cx="949299"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go</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Rectangle 7"/>
          <p:cNvSpPr/>
          <p:nvPr/>
        </p:nvSpPr>
        <p:spPr>
          <a:xfrm>
            <a:off x="6172200" y="762000"/>
            <a:ext cx="2045753"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boldly</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Terrible 30</a:t>
            </a:r>
            <a:endParaRPr lang="en-US" dirty="0"/>
          </a:p>
        </p:txBody>
      </p:sp>
      <p:sp>
        <p:nvSpPr>
          <p:cNvPr id="3" name="Content Placeholder 2"/>
          <p:cNvSpPr>
            <a:spLocks noGrp="1"/>
          </p:cNvSpPr>
          <p:nvPr>
            <p:ph idx="1"/>
          </p:nvPr>
        </p:nvSpPr>
        <p:spPr>
          <a:xfrm>
            <a:off x="457200" y="1775191"/>
            <a:ext cx="8229600" cy="4625609"/>
          </a:xfrm>
        </p:spPr>
        <p:txBody>
          <a:bodyPr>
            <a:normAutofit fontScale="92500" lnSpcReduction="10000"/>
          </a:bodyPr>
          <a:lstStyle/>
          <a:p>
            <a:pPr marL="514350" lvl="0" indent="-514350">
              <a:buSzPct val="100000"/>
              <a:buFont typeface="+mj-lt"/>
              <a:buAutoNum type="arabicPeriod" startAt="29"/>
            </a:pPr>
            <a:r>
              <a:rPr lang="en-US" sz="2500" b="1" dirty="0" smtClean="0"/>
              <a:t>Try—</a:t>
            </a:r>
            <a:r>
              <a:rPr lang="en-US" sz="2500" dirty="0" smtClean="0"/>
              <a:t>Don’t use</a:t>
            </a:r>
            <a:r>
              <a:rPr lang="en-US" sz="2500" i="1" dirty="0" smtClean="0"/>
              <a:t> try and </a:t>
            </a:r>
            <a:r>
              <a:rPr lang="en-US" sz="2500" dirty="0" smtClean="0"/>
              <a:t>when you mean </a:t>
            </a:r>
            <a:r>
              <a:rPr lang="en-US" sz="2500" i="1" dirty="0" smtClean="0"/>
              <a:t>try to</a:t>
            </a:r>
            <a:r>
              <a:rPr lang="en-US" sz="2500" dirty="0" smtClean="0"/>
              <a:t>. </a:t>
            </a:r>
          </a:p>
          <a:p>
            <a:pPr marL="514350" lvl="0" indent="-514350">
              <a:buSzPct val="100000"/>
              <a:buFont typeface="+mj-lt"/>
              <a:buAutoNum type="arabicPeriod" startAt="29"/>
            </a:pPr>
            <a:endParaRPr lang="en-US" sz="1000" dirty="0" smtClean="0"/>
          </a:p>
          <a:p>
            <a:pPr marL="806958" lvl="1" indent="0">
              <a:buSzPct val="100000"/>
              <a:buNone/>
            </a:pPr>
            <a:r>
              <a:rPr lang="en-US" sz="2100" dirty="0" smtClean="0"/>
              <a:t>NOT: I will </a:t>
            </a:r>
            <a:r>
              <a:rPr lang="en-US" sz="2100" i="1" dirty="0" smtClean="0"/>
              <a:t>try and </a:t>
            </a:r>
            <a:r>
              <a:rPr lang="en-US" sz="2100" dirty="0" smtClean="0"/>
              <a:t>be there. </a:t>
            </a:r>
          </a:p>
          <a:p>
            <a:pPr marL="806958" lvl="1" indent="0">
              <a:buSzPct val="100000"/>
              <a:buNone/>
            </a:pPr>
            <a:r>
              <a:rPr lang="en-US" sz="2100" dirty="0" smtClean="0"/>
              <a:t>BUT: I will </a:t>
            </a:r>
            <a:r>
              <a:rPr lang="en-US" sz="2100" i="1" dirty="0" smtClean="0"/>
              <a:t>try to </a:t>
            </a:r>
            <a:r>
              <a:rPr lang="en-US" sz="2100" dirty="0" smtClean="0"/>
              <a:t>be there.</a:t>
            </a:r>
          </a:p>
          <a:p>
            <a:pPr marL="514350" lvl="0" indent="-514350">
              <a:buFont typeface="+mj-lt"/>
              <a:buAutoNum type="arabicPeriod" startAt="29"/>
            </a:pPr>
            <a:endParaRPr lang="en-US" sz="2500" dirty="0" smtClean="0"/>
          </a:p>
          <a:p>
            <a:pPr marL="514350" lvl="0" indent="-514350">
              <a:buSzPct val="100000"/>
              <a:buFont typeface="+mj-lt"/>
              <a:buAutoNum type="arabicPeriod" startAt="29"/>
            </a:pPr>
            <a:r>
              <a:rPr lang="en-US" sz="2500" b="1" dirty="0" smtClean="0"/>
              <a:t>While—</a:t>
            </a:r>
            <a:r>
              <a:rPr lang="en-US" sz="2500" i="1" dirty="0" smtClean="0"/>
              <a:t>While</a:t>
            </a:r>
            <a:r>
              <a:rPr lang="en-US" sz="2500" dirty="0" smtClean="0"/>
              <a:t> means “time” or “at the time.” Never use it as a substitute for </a:t>
            </a:r>
            <a:r>
              <a:rPr lang="en-US" sz="2500" i="1" dirty="0" smtClean="0"/>
              <a:t>and, but,</a:t>
            </a:r>
            <a:r>
              <a:rPr lang="en-US" sz="2500" dirty="0" smtClean="0"/>
              <a:t> or </a:t>
            </a:r>
            <a:r>
              <a:rPr lang="en-US" sz="2500" i="1" dirty="0" smtClean="0"/>
              <a:t>although</a:t>
            </a:r>
            <a:r>
              <a:rPr lang="en-US" sz="2500" dirty="0" smtClean="0"/>
              <a:t>.</a:t>
            </a:r>
          </a:p>
          <a:p>
            <a:pPr marL="514350" lvl="0" indent="-514350">
              <a:buFont typeface="+mj-lt"/>
              <a:buAutoNum type="arabicPeriod" startAt="29"/>
            </a:pPr>
            <a:endParaRPr lang="en-US" sz="1700" dirty="0" smtClean="0"/>
          </a:p>
          <a:p>
            <a:pPr marL="777240" lvl="3" indent="0">
              <a:buNone/>
            </a:pPr>
            <a:r>
              <a:rPr lang="en-US" dirty="0" smtClean="0"/>
              <a:t>NOT: Tolstoy was a Russian writer, </a:t>
            </a:r>
            <a:r>
              <a:rPr lang="en-US" i="1" dirty="0" smtClean="0"/>
              <a:t>while</a:t>
            </a:r>
            <a:r>
              <a:rPr lang="en-US" dirty="0" smtClean="0"/>
              <a:t> Hemingway was an American writer. (Tolstoy died when Hemingway was twelve years old, so they could not have been writers at the same time.)</a:t>
            </a:r>
          </a:p>
          <a:p>
            <a:pPr marL="777240" lvl="3" indent="0">
              <a:buNone/>
            </a:pPr>
            <a:r>
              <a:rPr lang="en-US" dirty="0" smtClean="0"/>
              <a:t>BUT: Tolstoy was a Russian writer, </a:t>
            </a:r>
            <a:r>
              <a:rPr lang="en-US" i="1" dirty="0" smtClean="0"/>
              <a:t>and</a:t>
            </a:r>
            <a:r>
              <a:rPr lang="en-US" dirty="0" smtClean="0"/>
              <a:t> Hemingway was an American writer.</a:t>
            </a:r>
          </a:p>
          <a:p>
            <a:pPr marL="557784" lvl="2" indent="0">
              <a:buFont typeface="+mj-lt"/>
              <a:buAutoNum type="arabicPeriod"/>
            </a:pPr>
            <a:endParaRPr lang="en-US" sz="1100" dirty="0" smtClean="0"/>
          </a:p>
          <a:p>
            <a:pPr marL="557784" lvl="2" indent="0">
              <a:buNone/>
            </a:pPr>
            <a:r>
              <a:rPr lang="en-US" sz="2500" dirty="0" smtClean="0"/>
              <a:t>Use </a:t>
            </a:r>
            <a:r>
              <a:rPr lang="en-US" sz="2500" i="1" dirty="0" smtClean="0"/>
              <a:t>while</a:t>
            </a:r>
            <a:r>
              <a:rPr lang="en-US" sz="2500" dirty="0" smtClean="0"/>
              <a:t> only if you can substitute </a:t>
            </a:r>
            <a:r>
              <a:rPr lang="en-US" sz="2500" i="1" dirty="0" smtClean="0"/>
              <a:t>at the time</a:t>
            </a:r>
            <a:r>
              <a:rPr lang="en-US" sz="2500" dirty="0" smtClean="0"/>
              <a:t> in its place. </a:t>
            </a:r>
            <a:endParaRPr lang="en-US" sz="2500" dirty="0"/>
          </a:p>
        </p:txBody>
      </p:sp>
      <p:pic>
        <p:nvPicPr>
          <p:cNvPr id="11274" name="Picture 10" descr="C:\Users\labbie\AppData\Local\Microsoft\Windows\Temporary Internet Files\Content.IE5\3T525C7N\MC900281333[1].wmf"/>
          <p:cNvPicPr>
            <a:picLocks noChangeAspect="1" noChangeArrowheads="1"/>
          </p:cNvPicPr>
          <p:nvPr/>
        </p:nvPicPr>
        <p:blipFill>
          <a:blip r:embed="rId2" cstate="print"/>
          <a:srcRect/>
          <a:stretch>
            <a:fillRect/>
          </a:stretch>
        </p:blipFill>
        <p:spPr bwMode="auto">
          <a:xfrm>
            <a:off x="6781800" y="609600"/>
            <a:ext cx="1865014" cy="24806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Terrible 30</a:t>
            </a:r>
            <a:endParaRPr lang="en-US" dirty="0"/>
          </a:p>
        </p:txBody>
      </p:sp>
      <p:sp>
        <p:nvSpPr>
          <p:cNvPr id="3" name="Content Placeholder 2"/>
          <p:cNvSpPr>
            <a:spLocks noGrp="1"/>
          </p:cNvSpPr>
          <p:nvPr>
            <p:ph idx="1"/>
          </p:nvPr>
        </p:nvSpPr>
        <p:spPr>
          <a:xfrm>
            <a:off x="304800" y="1905000"/>
            <a:ext cx="8229600" cy="4625609"/>
          </a:xfrm>
        </p:spPr>
        <p:txBody>
          <a:bodyPr>
            <a:normAutofit fontScale="77500" lnSpcReduction="20000"/>
          </a:bodyPr>
          <a:lstStyle/>
          <a:p>
            <a:pPr marL="633222" lvl="0" indent="-514350">
              <a:buFont typeface="+mj-lt"/>
              <a:buAutoNum type="arabicPeriod"/>
            </a:pPr>
            <a:r>
              <a:rPr lang="en-US" b="1" dirty="0" smtClean="0"/>
              <a:t>The </a:t>
            </a:r>
            <a:r>
              <a:rPr lang="en-US" b="1" i="1" dirty="0" smtClean="0"/>
              <a:t>-wise </a:t>
            </a:r>
            <a:r>
              <a:rPr lang="en-US" b="1" dirty="0" smtClean="0"/>
              <a:t>suffix</a:t>
            </a:r>
          </a:p>
          <a:p>
            <a:pPr marL="633222" lvl="0" indent="-514350">
              <a:buFont typeface="+mj-lt"/>
              <a:buAutoNum type="arabicPeriod"/>
            </a:pPr>
            <a:endParaRPr lang="en-US" sz="1400" dirty="0" smtClean="0"/>
          </a:p>
          <a:p>
            <a:pPr lvl="1" indent="0">
              <a:buNone/>
            </a:pPr>
            <a:r>
              <a:rPr lang="en-US" dirty="0" smtClean="0"/>
              <a:t>The suffix </a:t>
            </a:r>
            <a:r>
              <a:rPr lang="en-US" i="1" dirty="0" smtClean="0"/>
              <a:t>-wise</a:t>
            </a:r>
            <a:r>
              <a:rPr lang="en-US" dirty="0" smtClean="0"/>
              <a:t> has long meant “in the manner or direction of,” as in</a:t>
            </a:r>
          </a:p>
          <a:p>
            <a:pPr lvl="1" indent="0">
              <a:buNone/>
            </a:pPr>
            <a:endParaRPr lang="en-US" sz="700" dirty="0" smtClean="0"/>
          </a:p>
          <a:p>
            <a:pPr lvl="3"/>
            <a:r>
              <a:rPr lang="en-US" dirty="0" smtClean="0"/>
              <a:t>clockwise,</a:t>
            </a:r>
            <a:endParaRPr lang="en-US" sz="2800" dirty="0" smtClean="0"/>
          </a:p>
          <a:p>
            <a:pPr lvl="3"/>
            <a:r>
              <a:rPr lang="en-US" dirty="0" smtClean="0"/>
              <a:t>otherwise, </a:t>
            </a:r>
            <a:endParaRPr lang="en-US" sz="2800" dirty="0" smtClean="0"/>
          </a:p>
          <a:p>
            <a:pPr lvl="3"/>
            <a:r>
              <a:rPr lang="en-US" dirty="0" smtClean="0"/>
              <a:t>slantwise.</a:t>
            </a:r>
          </a:p>
          <a:p>
            <a:pPr lvl="3"/>
            <a:endParaRPr lang="en-US" sz="1600" dirty="0" smtClean="0"/>
          </a:p>
          <a:p>
            <a:pPr lvl="1" indent="0">
              <a:buNone/>
            </a:pPr>
            <a:r>
              <a:rPr lang="en-US" dirty="0" smtClean="0"/>
              <a:t>However, in recent years, </a:t>
            </a:r>
            <a:r>
              <a:rPr lang="en-US" i="1" dirty="0" smtClean="0"/>
              <a:t>-wise</a:t>
            </a:r>
            <a:r>
              <a:rPr lang="en-US" dirty="0" smtClean="0"/>
              <a:t> has come to mean “with respect to,” as in</a:t>
            </a:r>
          </a:p>
          <a:p>
            <a:pPr lvl="1" indent="0">
              <a:buNone/>
            </a:pPr>
            <a:endParaRPr lang="en-US" sz="700" dirty="0" smtClean="0"/>
          </a:p>
          <a:p>
            <a:pPr lvl="3"/>
            <a:r>
              <a:rPr lang="en-US" dirty="0" smtClean="0"/>
              <a:t>sales-wise,</a:t>
            </a:r>
            <a:endParaRPr lang="en-US" sz="2800" dirty="0" smtClean="0"/>
          </a:p>
          <a:p>
            <a:pPr lvl="3"/>
            <a:r>
              <a:rPr lang="en-US" dirty="0" smtClean="0"/>
              <a:t>interface-wise,</a:t>
            </a:r>
            <a:endParaRPr lang="en-US" sz="2800" dirty="0" smtClean="0"/>
          </a:p>
          <a:p>
            <a:pPr lvl="3"/>
            <a:r>
              <a:rPr lang="en-US" dirty="0" smtClean="0"/>
              <a:t>aesthetics-wise.</a:t>
            </a:r>
          </a:p>
          <a:p>
            <a:pPr lvl="3"/>
            <a:endParaRPr lang="en-US" sz="1400" dirty="0" smtClean="0"/>
          </a:p>
          <a:p>
            <a:pPr lvl="1" indent="0">
              <a:buNone/>
            </a:pPr>
            <a:r>
              <a:rPr lang="en-US" dirty="0" smtClean="0"/>
              <a:t>These usages are generally considered informal and somewhat awkward. Try to avoid them, especially in academic writing.</a:t>
            </a:r>
            <a:endParaRPr lang="en-US" sz="3600" dirty="0"/>
          </a:p>
        </p:txBody>
      </p:sp>
      <p:pic>
        <p:nvPicPr>
          <p:cNvPr id="1026" name="Picture 2" descr="C:\Users\labbie\AppData\Local\Microsoft\Windows\Temporary Internet Files\Content.IE5\3T525C7N\MC900432369[1].wmf"/>
          <p:cNvPicPr>
            <a:picLocks noChangeAspect="1" noChangeArrowheads="1"/>
          </p:cNvPicPr>
          <p:nvPr/>
        </p:nvPicPr>
        <p:blipFill>
          <a:blip r:embed="rId2" cstate="print"/>
          <a:srcRect/>
          <a:stretch>
            <a:fillRect/>
          </a:stretch>
        </p:blipFill>
        <p:spPr bwMode="auto">
          <a:xfrm>
            <a:off x="6172200" y="0"/>
            <a:ext cx="1939925" cy="2000250"/>
          </a:xfrm>
          <a:prstGeom prst="rect">
            <a:avLst/>
          </a:prstGeom>
          <a:noFill/>
        </p:spPr>
      </p:pic>
      <p:sp>
        <p:nvSpPr>
          <p:cNvPr id="12289" name="Rectangle 1"/>
          <p:cNvSpPr>
            <a:spLocks noChangeArrowheads="1"/>
          </p:cNvSpPr>
          <p:nvPr/>
        </p:nvSpPr>
        <p:spPr bwMode="auto">
          <a:xfrm>
            <a:off x="0" y="6490900"/>
            <a:ext cx="3998531"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bg1">
                    <a:lumMod val="50000"/>
                  </a:schemeClr>
                </a:solidFill>
                <a:effectLst/>
                <a:latin typeface="Corbel" pitchFamily="34" charset="0"/>
                <a:ea typeface="Times New Roman" pitchFamily="18" charset="0"/>
                <a:cs typeface="Arial" pitchFamily="34" charset="0"/>
              </a:rPr>
              <a:t>“-wise” </a:t>
            </a:r>
            <a:r>
              <a:rPr kumimoji="0" lang="en-US" sz="1200" b="0" i="1" u="none" strike="noStrike" cap="none" normalizeH="0" baseline="0" dirty="0" err="1" smtClean="0">
                <a:ln>
                  <a:noFill/>
                </a:ln>
                <a:solidFill>
                  <a:schemeClr val="bg1">
                    <a:lumMod val="50000"/>
                  </a:schemeClr>
                </a:solidFill>
                <a:effectLst/>
                <a:latin typeface="Corbel" pitchFamily="34" charset="0"/>
                <a:ea typeface="Times New Roman" pitchFamily="18" charset="0"/>
                <a:cs typeface="Arial" pitchFamily="34" charset="0"/>
              </a:rPr>
              <a:t>TheFreeDictionary</a:t>
            </a:r>
            <a:r>
              <a:rPr kumimoji="0" lang="en-US" sz="1200" b="0" i="0" u="none" strike="noStrike" cap="none" normalizeH="0" baseline="0" dirty="0" smtClean="0">
                <a:ln>
                  <a:noFill/>
                </a:ln>
                <a:solidFill>
                  <a:schemeClr val="bg1">
                    <a:lumMod val="50000"/>
                  </a:schemeClr>
                </a:solidFill>
                <a:effectLst/>
                <a:latin typeface="Corbe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bg1">
                    <a:lumMod val="50000"/>
                  </a:schemeClr>
                </a:solidFill>
                <a:effectLst/>
                <a:latin typeface="Corbel" pitchFamily="34" charset="0"/>
                <a:ea typeface="Times New Roman" pitchFamily="18" charset="0"/>
                <a:cs typeface="Arial" pitchFamily="34" charset="0"/>
              </a:rPr>
              <a:t>Farlex</a:t>
            </a:r>
            <a:r>
              <a:rPr kumimoji="0" lang="en-US" sz="1200" b="0" i="0" u="none" strike="noStrike" cap="none" normalizeH="0" baseline="0" dirty="0" smtClean="0">
                <a:ln>
                  <a:noFill/>
                </a:ln>
                <a:solidFill>
                  <a:schemeClr val="bg1">
                    <a:lumMod val="50000"/>
                  </a:schemeClr>
                </a:solidFill>
                <a:effectLst/>
                <a:latin typeface="Corbel" pitchFamily="34" charset="0"/>
                <a:ea typeface="Times New Roman" pitchFamily="18" charset="0"/>
                <a:cs typeface="Arial" pitchFamily="34" charset="0"/>
              </a:rPr>
              <a:t> Inc., </a:t>
            </a:r>
            <a:r>
              <a:rPr kumimoji="0" lang="en-US" sz="1200" b="0" i="0" u="none" strike="noStrike" cap="none" normalizeH="0" baseline="0" dirty="0" err="1" smtClean="0">
                <a:ln>
                  <a:noFill/>
                </a:ln>
                <a:solidFill>
                  <a:schemeClr val="bg1">
                    <a:lumMod val="50000"/>
                  </a:schemeClr>
                </a:solidFill>
                <a:effectLst/>
                <a:latin typeface="Corbel" pitchFamily="34" charset="0"/>
                <a:ea typeface="Times New Roman" pitchFamily="18" charset="0"/>
                <a:cs typeface="Arial" pitchFamily="34" charset="0"/>
              </a:rPr>
              <a:t>n.d</a:t>
            </a:r>
            <a:r>
              <a:rPr kumimoji="0" lang="en-US" sz="1200" b="0" i="0" u="none" strike="noStrike" cap="none" normalizeH="0" baseline="0" dirty="0" smtClean="0">
                <a:ln>
                  <a:noFill/>
                </a:ln>
                <a:solidFill>
                  <a:schemeClr val="bg1">
                    <a:lumMod val="50000"/>
                  </a:schemeClr>
                </a:solidFill>
                <a:effectLst/>
                <a:latin typeface="Corbel" pitchFamily="34" charset="0"/>
                <a:ea typeface="Times New Roman" pitchFamily="18" charset="0"/>
                <a:cs typeface="Arial" pitchFamily="34" charset="0"/>
              </a:rPr>
              <a:t>. Web. 16 July 2013.</a:t>
            </a:r>
            <a:endParaRPr kumimoji="0" lang="en-US" sz="1200" b="0" i="0" u="none" strike="noStrike" cap="none" normalizeH="0" baseline="0" dirty="0" smtClean="0">
              <a:ln>
                <a:noFill/>
              </a:ln>
              <a:solidFill>
                <a:schemeClr val="bg1">
                  <a:lumMod val="50000"/>
                </a:schemeClr>
              </a:solidFill>
              <a:effectLst/>
              <a:latin typeface="Corbe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Terrible 30</a:t>
            </a:r>
            <a:endParaRPr lang="en-US" dirty="0"/>
          </a:p>
        </p:txBody>
      </p:sp>
      <p:sp>
        <p:nvSpPr>
          <p:cNvPr id="3" name="Content Placeholder 2"/>
          <p:cNvSpPr>
            <a:spLocks noGrp="1"/>
          </p:cNvSpPr>
          <p:nvPr>
            <p:ph idx="1"/>
          </p:nvPr>
        </p:nvSpPr>
        <p:spPr>
          <a:xfrm>
            <a:off x="457200" y="1775191"/>
            <a:ext cx="8229600" cy="4930409"/>
          </a:xfrm>
        </p:spPr>
        <p:txBody>
          <a:bodyPr>
            <a:normAutofit fontScale="62500" lnSpcReduction="20000"/>
          </a:bodyPr>
          <a:lstStyle/>
          <a:p>
            <a:pPr marL="514350" indent="-514350">
              <a:buSzPct val="100000"/>
              <a:buFont typeface="+mj-lt"/>
              <a:buAutoNum type="arabicPeriod" startAt="2"/>
            </a:pPr>
            <a:r>
              <a:rPr lang="en-US" b="1" dirty="0" smtClean="0"/>
              <a:t>The “type” and “type of” habit</a:t>
            </a:r>
            <a:r>
              <a:rPr lang="en-US" dirty="0" smtClean="0"/>
              <a:t> </a:t>
            </a:r>
          </a:p>
          <a:p>
            <a:pPr marL="514350" indent="-514350">
              <a:buSzPct val="100000"/>
              <a:buFont typeface="+mj-lt"/>
              <a:buAutoNum type="arabicPeriod" startAt="2"/>
            </a:pPr>
            <a:endParaRPr lang="en-US" dirty="0" smtClean="0"/>
          </a:p>
          <a:p>
            <a:pPr marL="557784" lvl="2" indent="0">
              <a:buSzPct val="100000"/>
              <a:buNone/>
            </a:pPr>
            <a:r>
              <a:rPr lang="en-US" sz="3000" dirty="0" smtClean="0"/>
              <a:t>“Type” is often incorrectly used to replace "sort” or “kind.” Even when used correctly, it often sounds clichéd and should be avoided.</a:t>
            </a:r>
          </a:p>
          <a:p>
            <a:endParaRPr lang="en-US" dirty="0" smtClean="0"/>
          </a:p>
          <a:p>
            <a:pPr lvl="2">
              <a:buNone/>
            </a:pPr>
            <a:r>
              <a:rPr lang="en-US" sz="2500" dirty="0" smtClean="0"/>
              <a:t>NOT: I have the type father who loses his temper.</a:t>
            </a:r>
          </a:p>
          <a:p>
            <a:pPr lvl="2">
              <a:buNone/>
            </a:pPr>
            <a:r>
              <a:rPr lang="en-US" sz="2500" dirty="0" smtClean="0"/>
              <a:t>BUT: I have a father who loses his temper.</a:t>
            </a:r>
          </a:p>
          <a:p>
            <a:pPr lvl="2">
              <a:buNone/>
            </a:pPr>
            <a:r>
              <a:rPr lang="en-US" sz="2500" dirty="0" smtClean="0"/>
              <a:t>OR: My father has a quick temper.</a:t>
            </a:r>
            <a:br>
              <a:rPr lang="en-US" sz="2500" dirty="0" smtClean="0"/>
            </a:br>
            <a:endParaRPr lang="en-US" sz="2500" dirty="0" smtClean="0"/>
          </a:p>
          <a:p>
            <a:pPr lvl="2">
              <a:buNone/>
            </a:pPr>
            <a:r>
              <a:rPr lang="en-US" sz="2500" dirty="0" smtClean="0"/>
              <a:t>NOT: She wasn’t that type of girl.</a:t>
            </a:r>
          </a:p>
          <a:p>
            <a:pPr lvl="2">
              <a:buNone/>
            </a:pPr>
            <a:r>
              <a:rPr lang="en-US" sz="2500" dirty="0" smtClean="0"/>
              <a:t>BUT: She wasn’t that kind of girl.</a:t>
            </a:r>
          </a:p>
          <a:p>
            <a:pPr lvl="1"/>
            <a:endParaRPr lang="en-US" sz="2500" dirty="0" smtClean="0"/>
          </a:p>
          <a:p>
            <a:pPr lvl="2">
              <a:buNone/>
            </a:pPr>
            <a:r>
              <a:rPr lang="en-US" sz="2500" dirty="0" smtClean="0"/>
              <a:t>NOT: She wore a Spanish-type costume.</a:t>
            </a:r>
          </a:p>
          <a:p>
            <a:pPr lvl="2">
              <a:buNone/>
            </a:pPr>
            <a:r>
              <a:rPr lang="en-US" sz="2500" dirty="0" smtClean="0"/>
              <a:t>BUT: She wore a Spanish costume.</a:t>
            </a:r>
          </a:p>
          <a:p>
            <a:pPr lvl="2">
              <a:buNone/>
            </a:pPr>
            <a:r>
              <a:rPr lang="en-US" sz="2500" dirty="0" smtClean="0"/>
              <a:t>OR: Her costume had a Spanish look.</a:t>
            </a:r>
          </a:p>
          <a:p>
            <a:pPr lvl="1"/>
            <a:endParaRPr lang="en-US" sz="2500" dirty="0" smtClean="0"/>
          </a:p>
          <a:p>
            <a:pPr lvl="2">
              <a:buNone/>
            </a:pPr>
            <a:r>
              <a:rPr lang="en-US" sz="2500" dirty="0" smtClean="0"/>
              <a:t>NOT: He was a Charles Chaplin-type actor.</a:t>
            </a:r>
          </a:p>
          <a:p>
            <a:pPr lvl="2">
              <a:buNone/>
            </a:pPr>
            <a:r>
              <a:rPr lang="en-US" sz="2500" dirty="0" smtClean="0"/>
              <a:t>BUT: His acting was </a:t>
            </a:r>
            <a:r>
              <a:rPr lang="en-US" sz="2500" dirty="0" err="1" smtClean="0"/>
              <a:t>Chaplinesque</a:t>
            </a:r>
            <a:r>
              <a:rPr lang="en-US" sz="2500" dirty="0" smtClean="0"/>
              <a:t>.</a:t>
            </a:r>
          </a:p>
          <a:p>
            <a:pPr lvl="2">
              <a:buNone/>
            </a:pPr>
            <a:r>
              <a:rPr lang="en-US" sz="2500" dirty="0" smtClean="0"/>
              <a:t>OR: Like Charles Chaplin, he . . .</a:t>
            </a:r>
          </a:p>
          <a:p>
            <a:endParaRPr lang="en-US" dirty="0"/>
          </a:p>
        </p:txBody>
      </p:sp>
      <p:pic>
        <p:nvPicPr>
          <p:cNvPr id="1032" name="Picture 8" descr="C:\Users\labbie\AppData\Local\Microsoft\Windows\Temporary Internet Files\Content.IE5\3T525C7N\MC900441992[1].wmf"/>
          <p:cNvPicPr>
            <a:picLocks noChangeAspect="1" noChangeArrowheads="1"/>
          </p:cNvPicPr>
          <p:nvPr/>
        </p:nvPicPr>
        <p:blipFill>
          <a:blip r:embed="rId2" cstate="print"/>
          <a:srcRect/>
          <a:stretch>
            <a:fillRect/>
          </a:stretch>
        </p:blipFill>
        <p:spPr bwMode="auto">
          <a:xfrm>
            <a:off x="5486400" y="3733800"/>
            <a:ext cx="2931538" cy="1447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Terrible 30</a:t>
            </a:r>
            <a:endParaRPr lang="en-US" dirty="0"/>
          </a:p>
        </p:txBody>
      </p:sp>
      <p:sp>
        <p:nvSpPr>
          <p:cNvPr id="3" name="Content Placeholder 2"/>
          <p:cNvSpPr>
            <a:spLocks noGrp="1"/>
          </p:cNvSpPr>
          <p:nvPr>
            <p:ph idx="1"/>
          </p:nvPr>
        </p:nvSpPr>
        <p:spPr>
          <a:xfrm>
            <a:off x="457200" y="1775191"/>
            <a:ext cx="8229600" cy="4930409"/>
          </a:xfrm>
        </p:spPr>
        <p:txBody>
          <a:bodyPr>
            <a:normAutofit fontScale="77500" lnSpcReduction="20000"/>
          </a:bodyPr>
          <a:lstStyle/>
          <a:p>
            <a:pPr marL="514350" lvl="0" indent="-514350">
              <a:buSzPct val="100000"/>
              <a:buFont typeface="+mj-lt"/>
              <a:buAutoNum type="arabicPeriod" startAt="3"/>
            </a:pPr>
            <a:r>
              <a:rPr lang="en-US" b="1" dirty="0" smtClean="0"/>
              <a:t>“Manner” and “nature” phrases</a:t>
            </a:r>
          </a:p>
          <a:p>
            <a:pPr marL="514350" lvl="0" indent="-514350">
              <a:buSzPct val="100000"/>
              <a:buNone/>
            </a:pPr>
            <a:endParaRPr lang="en-US" sz="800" i="1" dirty="0" smtClean="0"/>
          </a:p>
          <a:p>
            <a:pPr lvl="1" indent="0">
              <a:buNone/>
            </a:pPr>
            <a:r>
              <a:rPr lang="en-US" i="1" dirty="0" smtClean="0"/>
              <a:t>Manner</a:t>
            </a:r>
            <a:r>
              <a:rPr lang="en-US" dirty="0" smtClean="0"/>
              <a:t> and </a:t>
            </a:r>
            <a:r>
              <a:rPr lang="en-US" i="1" dirty="0" smtClean="0"/>
              <a:t>nature</a:t>
            </a:r>
            <a:r>
              <a:rPr lang="en-US" dirty="0" smtClean="0"/>
              <a:t> phrases often sound pompous and redundant:</a:t>
            </a:r>
          </a:p>
          <a:p>
            <a:pPr lvl="1" indent="0">
              <a:buNone/>
            </a:pPr>
            <a:endParaRPr lang="en-US" sz="1000" dirty="0" smtClean="0"/>
          </a:p>
          <a:p>
            <a:pPr lvl="3"/>
            <a:r>
              <a:rPr lang="en-US" dirty="0" smtClean="0"/>
              <a:t>“In a polite manner” means “politely.” </a:t>
            </a:r>
          </a:p>
          <a:p>
            <a:pPr lvl="3"/>
            <a:r>
              <a:rPr lang="en-US" dirty="0" smtClean="0"/>
              <a:t> “Comprehensive in nature” or “of a comprehensive nature” means “comprehensively.”</a:t>
            </a:r>
          </a:p>
          <a:p>
            <a:endParaRPr lang="en-US" sz="800" dirty="0" smtClean="0"/>
          </a:p>
          <a:p>
            <a:pPr lvl="1" indent="0">
              <a:buNone/>
            </a:pPr>
            <a:r>
              <a:rPr lang="en-US" dirty="0" smtClean="0"/>
              <a:t>Using such phrases can give the impression that you are trying to sound dignified or trying to increase your word count. </a:t>
            </a:r>
          </a:p>
          <a:p>
            <a:pPr lvl="1" indent="0">
              <a:buNone/>
            </a:pPr>
            <a:endParaRPr lang="en-US" sz="2100" dirty="0" smtClean="0"/>
          </a:p>
          <a:p>
            <a:pPr marL="633222" lvl="0" indent="-514350">
              <a:buSzPct val="100000"/>
              <a:buFont typeface="+mj-lt"/>
              <a:buAutoNum type="arabicPeriod" startAt="4"/>
            </a:pPr>
            <a:r>
              <a:rPr lang="en-US" b="1" dirty="0" smtClean="0"/>
              <a:t>As far as—</a:t>
            </a:r>
            <a:r>
              <a:rPr lang="en-US" i="1" dirty="0" smtClean="0"/>
              <a:t>As far as </a:t>
            </a:r>
            <a:r>
              <a:rPr lang="en-US" dirty="0" smtClean="0"/>
              <a:t>must be followed by</a:t>
            </a:r>
            <a:r>
              <a:rPr lang="en-US" i="1" dirty="0" smtClean="0"/>
              <a:t> is concerned</a:t>
            </a:r>
            <a:r>
              <a:rPr lang="en-US" dirty="0" smtClean="0"/>
              <a:t>, or it is meaningless.</a:t>
            </a:r>
          </a:p>
          <a:p>
            <a:pPr marL="1456182" lvl="3" indent="-514350">
              <a:buNone/>
            </a:pPr>
            <a:r>
              <a:rPr lang="en-US" dirty="0" smtClean="0"/>
              <a:t>NOT: As far as studying, I’ve worked hard.</a:t>
            </a:r>
          </a:p>
          <a:p>
            <a:pPr marL="1456182" lvl="3" indent="-514350">
              <a:buNone/>
            </a:pPr>
            <a:r>
              <a:rPr lang="en-US" dirty="0" smtClean="0"/>
              <a:t>BUT: As far as studying is concerned, I’ve worked hard.</a:t>
            </a:r>
          </a:p>
          <a:p>
            <a:pPr marL="1456182" lvl="3" indent="-514350">
              <a:buNone/>
            </a:pPr>
            <a:endParaRPr lang="en-US" dirty="0" smtClean="0"/>
          </a:p>
          <a:p>
            <a:pPr marL="678942" indent="-514350">
              <a:buSzPct val="100000"/>
              <a:buFont typeface="+mj-lt"/>
              <a:buAutoNum type="arabicPeriod" startAt="4"/>
            </a:pPr>
            <a:r>
              <a:rPr lang="en-US" b="1" dirty="0" smtClean="0"/>
              <a:t>Center around—</a:t>
            </a:r>
            <a:r>
              <a:rPr lang="en-US" dirty="0" smtClean="0"/>
              <a:t>Not possible. You can only center on.</a:t>
            </a:r>
          </a:p>
          <a:p>
            <a:pPr marL="1456182" lvl="3" indent="-514350">
              <a:buNone/>
            </a:pPr>
            <a:endParaRPr lang="en-US" dirty="0" smtClean="0"/>
          </a:p>
          <a:p>
            <a:pPr lvl="1" indent="0">
              <a:buNone/>
            </a:pPr>
            <a:endParaRPr lang="en-US" dirty="0"/>
          </a:p>
        </p:txBody>
      </p:sp>
      <p:pic>
        <p:nvPicPr>
          <p:cNvPr id="2052" name="Picture 4" descr="C:\Users\labbie\AppData\Local\Microsoft\Windows\Temporary Internet Files\Content.IE5\3T525C7N\MC900441968[1].wmf"/>
          <p:cNvPicPr>
            <a:picLocks noChangeAspect="1" noChangeArrowheads="1"/>
          </p:cNvPicPr>
          <p:nvPr/>
        </p:nvPicPr>
        <p:blipFill>
          <a:blip r:embed="rId2" cstate="print"/>
          <a:srcRect/>
          <a:stretch>
            <a:fillRect/>
          </a:stretch>
        </p:blipFill>
        <p:spPr bwMode="auto">
          <a:xfrm>
            <a:off x="6934200" y="533400"/>
            <a:ext cx="1847850" cy="18478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Terrible 30</a:t>
            </a:r>
            <a:endParaRPr lang="en-US" dirty="0"/>
          </a:p>
        </p:txBody>
      </p:sp>
      <p:sp>
        <p:nvSpPr>
          <p:cNvPr id="3" name="Content Placeholder 2"/>
          <p:cNvSpPr>
            <a:spLocks noGrp="1"/>
          </p:cNvSpPr>
          <p:nvPr>
            <p:ph idx="1"/>
          </p:nvPr>
        </p:nvSpPr>
        <p:spPr>
          <a:xfrm>
            <a:off x="457200" y="1676400"/>
            <a:ext cx="8229600" cy="4625609"/>
          </a:xfrm>
        </p:spPr>
        <p:txBody>
          <a:bodyPr>
            <a:normAutofit fontScale="62500" lnSpcReduction="20000"/>
          </a:bodyPr>
          <a:lstStyle/>
          <a:p>
            <a:pPr marL="1456182" lvl="3" indent="-514350">
              <a:buNone/>
            </a:pPr>
            <a:endParaRPr lang="en-US" dirty="0" smtClean="0"/>
          </a:p>
          <a:p>
            <a:pPr marL="633222" lvl="0" indent="-514350">
              <a:buFont typeface="+mj-lt"/>
              <a:buAutoNum type="arabicPeriod" startAt="4"/>
            </a:pPr>
            <a:endParaRPr lang="en-US" dirty="0" smtClean="0"/>
          </a:p>
          <a:p>
            <a:pPr marL="633222" lvl="0" indent="-514350">
              <a:buSzPct val="100000"/>
              <a:buFont typeface="+mj-lt"/>
              <a:buAutoNum type="arabicPeriod" startAt="6"/>
            </a:pPr>
            <a:r>
              <a:rPr lang="en-US" b="1" dirty="0" smtClean="0"/>
              <a:t>Different—</a:t>
            </a:r>
            <a:r>
              <a:rPr lang="en-US" dirty="0" smtClean="0"/>
              <a:t>Use </a:t>
            </a:r>
            <a:r>
              <a:rPr lang="en-US" i="1" dirty="0" smtClean="0"/>
              <a:t>different than </a:t>
            </a:r>
            <a:r>
              <a:rPr lang="en-US" dirty="0" smtClean="0"/>
              <a:t>only</a:t>
            </a:r>
            <a:r>
              <a:rPr lang="en-US" i="1" dirty="0" smtClean="0"/>
              <a:t> </a:t>
            </a:r>
            <a:r>
              <a:rPr lang="en-US" dirty="0" smtClean="0"/>
              <a:t>if a clause (a subject and a verb) follows. Use </a:t>
            </a:r>
            <a:r>
              <a:rPr lang="en-US" i="1" dirty="0" smtClean="0"/>
              <a:t>different from </a:t>
            </a:r>
            <a:r>
              <a:rPr lang="en-US" dirty="0" smtClean="0"/>
              <a:t>in all other cases.</a:t>
            </a:r>
          </a:p>
          <a:p>
            <a:pPr marL="1410462" lvl="3" indent="-514350">
              <a:buSzPct val="100000"/>
              <a:buNone/>
            </a:pPr>
            <a:r>
              <a:rPr lang="en-US" dirty="0" smtClean="0"/>
              <a:t>He is different from me.</a:t>
            </a:r>
          </a:p>
          <a:p>
            <a:pPr marL="1410462" lvl="3" indent="-514350">
              <a:buSzPct val="100000"/>
              <a:buNone/>
            </a:pPr>
            <a:r>
              <a:rPr lang="en-US" dirty="0" smtClean="0"/>
              <a:t>That model is different from the rest.</a:t>
            </a:r>
          </a:p>
          <a:p>
            <a:pPr marL="1410462" lvl="3" indent="-514350">
              <a:buSzPct val="100000"/>
              <a:buNone/>
            </a:pPr>
            <a:endParaRPr lang="en-US" sz="700" dirty="0" smtClean="0"/>
          </a:p>
          <a:p>
            <a:pPr marL="1410462" lvl="3" indent="-514350">
              <a:buSzPct val="100000"/>
              <a:buNone/>
            </a:pPr>
            <a:r>
              <a:rPr lang="en-US" dirty="0" smtClean="0"/>
              <a:t>He is different than I am.</a:t>
            </a:r>
          </a:p>
          <a:p>
            <a:pPr marL="1410462" lvl="3" indent="-514350">
              <a:buSzPct val="100000"/>
              <a:buNone/>
            </a:pPr>
            <a:r>
              <a:rPr lang="en-US" dirty="0" smtClean="0"/>
              <a:t>That model is different than the rest are.</a:t>
            </a:r>
          </a:p>
          <a:p>
            <a:pPr marL="633222" lvl="0" indent="-514350">
              <a:buFont typeface="+mj-lt"/>
              <a:buAutoNum type="arabicPeriod" startAt="6"/>
            </a:pPr>
            <a:endParaRPr lang="en-US" dirty="0" smtClean="0"/>
          </a:p>
          <a:p>
            <a:pPr marL="633222" lvl="0" indent="-514350">
              <a:buSzPct val="100000"/>
              <a:buFont typeface="+mj-lt"/>
              <a:buAutoNum type="arabicPeriod" startAt="7"/>
            </a:pPr>
            <a:r>
              <a:rPr lang="en-US" b="1" dirty="0" smtClean="0"/>
              <a:t>Disinterested/uninterested—</a:t>
            </a:r>
            <a:r>
              <a:rPr lang="en-US" dirty="0" smtClean="0"/>
              <a:t>If you are disinterested, you are interested but unbiased. If you are uninterested, you take no interest at all.</a:t>
            </a:r>
          </a:p>
          <a:p>
            <a:pPr marL="633222" lvl="0" indent="-514350">
              <a:buSzPct val="100000"/>
              <a:buFont typeface="+mj-lt"/>
              <a:buAutoNum type="arabicPeriod" startAt="7"/>
            </a:pPr>
            <a:endParaRPr lang="en-US" dirty="0" smtClean="0"/>
          </a:p>
          <a:p>
            <a:pPr marL="633222" lvl="0" indent="-514350">
              <a:buSzPct val="100000"/>
              <a:buFont typeface="+mj-lt"/>
              <a:buAutoNum type="arabicPeriod" startAt="8"/>
            </a:pPr>
            <a:r>
              <a:rPr lang="en-US" b="1" dirty="0" smtClean="0"/>
              <a:t>Due to—</a:t>
            </a:r>
            <a:r>
              <a:rPr lang="en-US" dirty="0" smtClean="0"/>
              <a:t>Use </a:t>
            </a:r>
            <a:r>
              <a:rPr lang="en-US" i="1" dirty="0" smtClean="0"/>
              <a:t>due to</a:t>
            </a:r>
            <a:r>
              <a:rPr lang="en-US" dirty="0" smtClean="0"/>
              <a:t> only when it follows a </a:t>
            </a:r>
            <a:r>
              <a:rPr lang="en-US" i="1" dirty="0" smtClean="0"/>
              <a:t>be</a:t>
            </a:r>
            <a:r>
              <a:rPr lang="en-US" dirty="0" smtClean="0"/>
              <a:t> verb (</a:t>
            </a:r>
            <a:r>
              <a:rPr lang="en-US" i="1" dirty="0" smtClean="0"/>
              <a:t>am, is, are, was, were, be, been, being</a:t>
            </a:r>
            <a:r>
              <a:rPr lang="en-US" dirty="0" smtClean="0"/>
              <a:t>). Otherwise, use </a:t>
            </a:r>
            <a:r>
              <a:rPr lang="en-US" i="1" dirty="0" smtClean="0"/>
              <a:t>as a result of</a:t>
            </a:r>
            <a:r>
              <a:rPr lang="en-US" dirty="0" smtClean="0"/>
              <a:t> or </a:t>
            </a:r>
            <a:r>
              <a:rPr lang="en-US" i="1" dirty="0" smtClean="0"/>
              <a:t>because of</a:t>
            </a:r>
            <a:r>
              <a:rPr lang="en-US" dirty="0" smtClean="0"/>
              <a:t>.</a:t>
            </a:r>
          </a:p>
          <a:p>
            <a:pPr marL="1410462" lvl="3" indent="-514350">
              <a:buSzPct val="100000"/>
              <a:buNone/>
            </a:pPr>
            <a:r>
              <a:rPr lang="en-US" dirty="0" smtClean="0"/>
              <a:t>CORRECT: His poor health is due to his strenuous job.</a:t>
            </a:r>
          </a:p>
          <a:p>
            <a:pPr marL="1410462" lvl="3" indent="-514350">
              <a:buSzPct val="100000"/>
              <a:buNone/>
            </a:pPr>
            <a:endParaRPr lang="en-US" sz="1400" dirty="0" smtClean="0"/>
          </a:p>
          <a:p>
            <a:pPr marL="1410462" lvl="3" indent="-514350">
              <a:buSzPct val="100000"/>
              <a:buNone/>
            </a:pPr>
            <a:r>
              <a:rPr lang="en-US" dirty="0" smtClean="0"/>
              <a:t>INCORRECT: The class was cancelled due to the storm.</a:t>
            </a:r>
          </a:p>
          <a:p>
            <a:pPr marL="1410462" lvl="3" indent="-514350">
              <a:buSzPct val="100000"/>
              <a:buNone/>
            </a:pPr>
            <a:r>
              <a:rPr lang="en-US" dirty="0" smtClean="0"/>
              <a:t>CHANGE TO: The class was cancelled as a result of the storm.</a:t>
            </a:r>
          </a:p>
          <a:p>
            <a:pPr marL="1410462" lvl="3" indent="-514350">
              <a:buSzPct val="100000"/>
              <a:buNone/>
            </a:pPr>
            <a:r>
              <a:rPr lang="en-US" sz="2100" dirty="0" smtClean="0"/>
              <a:t>OR: The class was cancelled because of the storm.</a:t>
            </a:r>
          </a:p>
          <a:p>
            <a:pPr marL="633222" lvl="0" indent="-514350">
              <a:buSzPct val="100000"/>
              <a:buFont typeface="+mj-lt"/>
              <a:buAutoNum type="arabicPeriod" startAt="4"/>
            </a:pPr>
            <a:endParaRPr lang="en-US" dirty="0"/>
          </a:p>
        </p:txBody>
      </p:sp>
      <p:pic>
        <p:nvPicPr>
          <p:cNvPr id="3081" name="Picture 9" descr="C:\Users\labbie\AppData\Local\Microsoft\Windows\Temporary Internet Files\Content.IE5\746JWY4I\MP900448504[1].jpg"/>
          <p:cNvPicPr>
            <a:picLocks noChangeAspect="1" noChangeArrowheads="1"/>
          </p:cNvPicPr>
          <p:nvPr/>
        </p:nvPicPr>
        <p:blipFill>
          <a:blip r:embed="rId2" cstate="print"/>
          <a:srcRect/>
          <a:stretch>
            <a:fillRect/>
          </a:stretch>
        </p:blipFill>
        <p:spPr bwMode="auto">
          <a:xfrm>
            <a:off x="6629400" y="762000"/>
            <a:ext cx="1676400" cy="11176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Terrible 30</a:t>
            </a:r>
            <a:endParaRPr lang="en-US" dirty="0"/>
          </a:p>
        </p:txBody>
      </p:sp>
      <p:sp>
        <p:nvSpPr>
          <p:cNvPr id="3" name="Content Placeholder 2"/>
          <p:cNvSpPr>
            <a:spLocks noGrp="1"/>
          </p:cNvSpPr>
          <p:nvPr>
            <p:ph idx="1"/>
          </p:nvPr>
        </p:nvSpPr>
        <p:spPr>
          <a:xfrm>
            <a:off x="457200" y="1775191"/>
            <a:ext cx="8229600" cy="4625609"/>
          </a:xfrm>
        </p:spPr>
        <p:txBody>
          <a:bodyPr>
            <a:normAutofit fontScale="77500" lnSpcReduction="20000"/>
          </a:bodyPr>
          <a:lstStyle/>
          <a:p>
            <a:pPr marL="1410462" lvl="3" indent="-514350">
              <a:buSzPct val="100000"/>
              <a:buNone/>
            </a:pPr>
            <a:endParaRPr lang="en-US" dirty="0" smtClean="0"/>
          </a:p>
          <a:p>
            <a:pPr marL="633222" lvl="0" indent="-514350">
              <a:buSzPct val="100000"/>
              <a:buFont typeface="+mj-lt"/>
              <a:buAutoNum type="arabicPeriod" startAt="9"/>
            </a:pPr>
            <a:r>
              <a:rPr lang="en-US" b="1" dirty="0" smtClean="0"/>
              <a:t>Enthuse—</a:t>
            </a:r>
            <a:r>
              <a:rPr lang="en-US" dirty="0" smtClean="0"/>
              <a:t>A back formation from the noun </a:t>
            </a:r>
            <a:r>
              <a:rPr lang="en-US" i="1" dirty="0" smtClean="0"/>
              <a:t>enthusiasm</a:t>
            </a:r>
            <a:r>
              <a:rPr lang="en-US" dirty="0" smtClean="0"/>
              <a:t>, </a:t>
            </a:r>
            <a:r>
              <a:rPr lang="en-US" i="1" dirty="0" smtClean="0"/>
              <a:t>enthuse</a:t>
            </a:r>
            <a:r>
              <a:rPr lang="en-US" dirty="0" smtClean="0"/>
              <a:t> is a verb meaning “to become or cause to become enthusiastic.” Avoid using it in formal writing.</a:t>
            </a:r>
          </a:p>
          <a:p>
            <a:pPr marL="633222" lvl="0" indent="-514350">
              <a:buFont typeface="+mj-lt"/>
              <a:buAutoNum type="arabicPeriod" startAt="9"/>
            </a:pPr>
            <a:endParaRPr lang="en-US" dirty="0" smtClean="0"/>
          </a:p>
          <a:p>
            <a:pPr marL="633222" lvl="0" indent="-514350">
              <a:buSzPct val="100000"/>
              <a:buFont typeface="+mj-lt"/>
              <a:buAutoNum type="arabicPeriod" startAt="9"/>
            </a:pPr>
            <a:r>
              <a:rPr lang="en-US" b="1" dirty="0" smtClean="0"/>
              <a:t>Fabulous—</a:t>
            </a:r>
            <a:r>
              <a:rPr lang="en-US" dirty="0" smtClean="0"/>
              <a:t>Overuse has robbed this word of some of its power. Instead of using it to describe everyday things—fabulous cars, fabulous neckties, fabulous meatballs—save it for that which is truly extraordinary and unbelievable.</a:t>
            </a:r>
          </a:p>
          <a:p>
            <a:pPr marL="633222" lvl="0" indent="-514350">
              <a:buSzPct val="100000"/>
              <a:buFont typeface="+mj-lt"/>
              <a:buAutoNum type="arabicPeriod" startAt="9"/>
            </a:pPr>
            <a:endParaRPr lang="en-US" dirty="0" smtClean="0"/>
          </a:p>
          <a:p>
            <a:pPr marL="633222" lvl="0" indent="-514350">
              <a:buSzPct val="100000"/>
              <a:buFont typeface="+mj-lt"/>
              <a:buAutoNum type="arabicPeriod" startAt="9"/>
            </a:pPr>
            <a:r>
              <a:rPr lang="en-US" b="1" dirty="0" smtClean="0"/>
              <a:t>Feel bad/feel badly—</a:t>
            </a:r>
            <a:r>
              <a:rPr lang="en-US" dirty="0" smtClean="0"/>
              <a:t>If you are sick or unhappy, you feel bad. If your fingers lack sensitivity, you feel badly.</a:t>
            </a:r>
            <a:endParaRPr lang="en-US" dirty="0"/>
          </a:p>
        </p:txBody>
      </p:sp>
      <p:pic>
        <p:nvPicPr>
          <p:cNvPr id="4098" name="Picture 2" descr="C:\Users\labbie\AppData\Local\Microsoft\Windows\Temporary Internet Files\Content.IE5\7U764BWI\MC900434385[1].wmf"/>
          <p:cNvPicPr>
            <a:picLocks noChangeAspect="1" noChangeArrowheads="1"/>
          </p:cNvPicPr>
          <p:nvPr/>
        </p:nvPicPr>
        <p:blipFill>
          <a:blip r:embed="rId2" cstate="print"/>
          <a:srcRect/>
          <a:stretch>
            <a:fillRect/>
          </a:stretch>
        </p:blipFill>
        <p:spPr bwMode="auto">
          <a:xfrm>
            <a:off x="7848600" y="5791200"/>
            <a:ext cx="990600" cy="89757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Terrible 30</a:t>
            </a:r>
            <a:endParaRPr lang="en-US" dirty="0"/>
          </a:p>
        </p:txBody>
      </p:sp>
      <p:sp>
        <p:nvSpPr>
          <p:cNvPr id="3" name="Content Placeholder 2"/>
          <p:cNvSpPr>
            <a:spLocks noGrp="1"/>
          </p:cNvSpPr>
          <p:nvPr>
            <p:ph idx="1"/>
          </p:nvPr>
        </p:nvSpPr>
        <p:spPr>
          <a:xfrm>
            <a:off x="457200" y="1775191"/>
            <a:ext cx="8229600" cy="4854209"/>
          </a:xfrm>
        </p:spPr>
        <p:txBody>
          <a:bodyPr>
            <a:normAutofit fontScale="62500" lnSpcReduction="20000"/>
          </a:bodyPr>
          <a:lstStyle/>
          <a:p>
            <a:pPr marL="633222" lvl="0" indent="-514350">
              <a:buSzPct val="100000"/>
              <a:buFont typeface="+mj-lt"/>
              <a:buAutoNum type="arabicPeriod" startAt="12"/>
            </a:pPr>
            <a:r>
              <a:rPr lang="en-US" b="1" dirty="0" smtClean="0"/>
              <a:t>Fewer/less—</a:t>
            </a:r>
            <a:r>
              <a:rPr lang="en-US" i="1" dirty="0" smtClean="0"/>
              <a:t>Fewer</a:t>
            </a:r>
            <a:r>
              <a:rPr lang="en-US" dirty="0" smtClean="0"/>
              <a:t> refers to numbers, </a:t>
            </a:r>
            <a:r>
              <a:rPr lang="en-US" i="1" dirty="0" smtClean="0"/>
              <a:t>less </a:t>
            </a:r>
            <a:r>
              <a:rPr lang="en-US" dirty="0" smtClean="0"/>
              <a:t>to amounts.</a:t>
            </a:r>
          </a:p>
          <a:p>
            <a:pPr marL="925830" lvl="1" indent="0">
              <a:buSzPct val="100000"/>
            </a:pPr>
            <a:r>
              <a:rPr lang="en-US" dirty="0" smtClean="0"/>
              <a:t> fewer minutes, less time</a:t>
            </a:r>
          </a:p>
          <a:p>
            <a:pPr marL="925830" lvl="1" indent="0">
              <a:buSzPct val="100000"/>
            </a:pPr>
            <a:r>
              <a:rPr lang="en-US" dirty="0" smtClean="0"/>
              <a:t> fewer notes, less music</a:t>
            </a:r>
          </a:p>
          <a:p>
            <a:pPr marL="925830" lvl="1" indent="0">
              <a:buSzPct val="100000"/>
            </a:pPr>
            <a:r>
              <a:rPr lang="en-US" dirty="0" smtClean="0"/>
              <a:t> fewer vegetables, less produce</a:t>
            </a:r>
          </a:p>
          <a:p>
            <a:pPr marL="633222" lvl="0" indent="-514350">
              <a:buFont typeface="+mj-lt"/>
              <a:buAutoNum type="arabicPeriod" startAt="12"/>
            </a:pPr>
            <a:endParaRPr lang="en-US" dirty="0" smtClean="0"/>
          </a:p>
          <a:p>
            <a:pPr marL="633222" lvl="0" indent="-514350">
              <a:buSzPct val="100000"/>
              <a:buFont typeface="+mj-lt"/>
              <a:buAutoNum type="arabicPeriod" startAt="12"/>
            </a:pPr>
            <a:r>
              <a:rPr lang="en-US" b="1" dirty="0" smtClean="0"/>
              <a:t>Imply/infer</a:t>
            </a:r>
            <a:r>
              <a:rPr lang="en-US" dirty="0" smtClean="0"/>
              <a:t>—To imply means to suggest or indicate: “The essay implies [suggests] that scientists are out of touch.” To infer means to draw a conclusion from: “I infer [draw the conclusion that] the author doesn’t know any real scientists.” Words and pictures imply; only people can infer.</a:t>
            </a:r>
          </a:p>
          <a:p>
            <a:pPr marL="633222" lvl="0" indent="-514350">
              <a:buFont typeface="+mj-lt"/>
              <a:buAutoNum type="arabicPeriod" startAt="12"/>
            </a:pPr>
            <a:endParaRPr lang="en-US" dirty="0" smtClean="0"/>
          </a:p>
          <a:p>
            <a:pPr marL="633222" lvl="0" indent="-514350">
              <a:buSzPct val="100000"/>
              <a:buFont typeface="+mj-lt"/>
              <a:buAutoNum type="arabicPeriod" startAt="12"/>
            </a:pPr>
            <a:r>
              <a:rPr lang="en-US" b="1" dirty="0" smtClean="0"/>
              <a:t>Indefinite pronouns (each, everyone, everybody, either, neither, nobody)—</a:t>
            </a:r>
            <a:r>
              <a:rPr lang="en-US" dirty="0" smtClean="0"/>
              <a:t>All these pronouns are singular and must be treated consistently as such.</a:t>
            </a:r>
          </a:p>
          <a:p>
            <a:pPr marL="1410462" lvl="3" indent="-514350">
              <a:buSzPct val="100000"/>
              <a:buNone/>
            </a:pPr>
            <a:r>
              <a:rPr lang="en-US" dirty="0" smtClean="0"/>
              <a:t>NOT: Everybody brought their own lunch.</a:t>
            </a:r>
          </a:p>
          <a:p>
            <a:pPr marL="1410462" lvl="3" indent="-514350">
              <a:buSzPct val="100000"/>
              <a:buNone/>
            </a:pPr>
            <a:r>
              <a:rPr lang="en-US" dirty="0" smtClean="0"/>
              <a:t>BUT: Everybody brought his or her own lunch.</a:t>
            </a:r>
          </a:p>
          <a:p>
            <a:pPr marL="1410462" lvl="3" indent="-514350">
              <a:buSzPct val="100000"/>
              <a:buNone/>
            </a:pPr>
            <a:r>
              <a:rPr lang="en-US" dirty="0" smtClean="0"/>
              <a:t>NOT: Neither a dog nor a cat are allowed in the apartments.</a:t>
            </a:r>
          </a:p>
          <a:p>
            <a:pPr marL="1410462" lvl="3" indent="-514350">
              <a:buSzPct val="100000"/>
              <a:buNone/>
            </a:pPr>
            <a:r>
              <a:rPr lang="en-US" dirty="0" smtClean="0"/>
              <a:t>BUT: Neither a dog nor a cat is allowed in the apartments.</a:t>
            </a:r>
            <a:endParaRPr lang="en-US" dirty="0"/>
          </a:p>
        </p:txBody>
      </p:sp>
      <p:sp>
        <p:nvSpPr>
          <p:cNvPr id="6" name="Rectangle 5"/>
          <p:cNvSpPr/>
          <p:nvPr/>
        </p:nvSpPr>
        <p:spPr>
          <a:xfrm rot="1245510">
            <a:off x="7352407" y="1692020"/>
            <a:ext cx="1547218"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2 &lt; 4</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Terrible 30</a:t>
            </a:r>
            <a:endParaRPr lang="en-US" dirty="0"/>
          </a:p>
        </p:txBody>
      </p:sp>
      <p:sp>
        <p:nvSpPr>
          <p:cNvPr id="3" name="Content Placeholder 2"/>
          <p:cNvSpPr>
            <a:spLocks noGrp="1"/>
          </p:cNvSpPr>
          <p:nvPr>
            <p:ph idx="1"/>
          </p:nvPr>
        </p:nvSpPr>
        <p:spPr>
          <a:xfrm>
            <a:off x="609600" y="1828800"/>
            <a:ext cx="8153400" cy="4625609"/>
          </a:xfrm>
        </p:spPr>
        <p:txBody>
          <a:bodyPr>
            <a:normAutofit fontScale="77500" lnSpcReduction="20000"/>
          </a:bodyPr>
          <a:lstStyle/>
          <a:p>
            <a:pPr marL="633222" lvl="0" indent="-514350">
              <a:buSzPct val="100000"/>
              <a:buFont typeface="+mj-lt"/>
              <a:buAutoNum type="arabicPeriod" startAt="15"/>
            </a:pPr>
            <a:r>
              <a:rPr lang="en-US" b="1" dirty="0" err="1" smtClean="0"/>
              <a:t>Irregardless—</a:t>
            </a:r>
            <a:r>
              <a:rPr lang="en-US" i="1" dirty="0" err="1" smtClean="0"/>
              <a:t>Irregardless</a:t>
            </a:r>
            <a:r>
              <a:rPr lang="en-US" dirty="0" smtClean="0"/>
              <a:t> is not a word. The</a:t>
            </a:r>
            <a:r>
              <a:rPr lang="en-US" i="1" dirty="0" smtClean="0"/>
              <a:t> </a:t>
            </a:r>
            <a:r>
              <a:rPr lang="en-US" i="1" dirty="0" err="1" smtClean="0"/>
              <a:t>ir</a:t>
            </a:r>
            <a:r>
              <a:rPr lang="en-US" i="1" dirty="0" smtClean="0"/>
              <a:t>-</a:t>
            </a:r>
            <a:r>
              <a:rPr lang="en-US" dirty="0" smtClean="0"/>
              <a:t> is redundant; it means the same thing as </a:t>
            </a:r>
            <a:r>
              <a:rPr lang="en-US" i="1" dirty="0" smtClean="0"/>
              <a:t>-less</a:t>
            </a:r>
            <a:r>
              <a:rPr lang="en-US" dirty="0" smtClean="0"/>
              <a:t>. Saying </a:t>
            </a:r>
            <a:r>
              <a:rPr lang="en-US" i="1" dirty="0" err="1" smtClean="0"/>
              <a:t>irregardless</a:t>
            </a:r>
            <a:r>
              <a:rPr lang="en-US" dirty="0" smtClean="0"/>
              <a:t> is like saying</a:t>
            </a:r>
            <a:r>
              <a:rPr lang="en-US" i="1" dirty="0" smtClean="0"/>
              <a:t> </a:t>
            </a:r>
            <a:r>
              <a:rPr lang="en-US" i="1" dirty="0" err="1" smtClean="0"/>
              <a:t>irreckless</a:t>
            </a:r>
            <a:r>
              <a:rPr lang="en-US" dirty="0" smtClean="0"/>
              <a:t> or </a:t>
            </a:r>
            <a:r>
              <a:rPr lang="en-US" i="1" dirty="0" err="1" smtClean="0"/>
              <a:t>irruthless</a:t>
            </a:r>
            <a:r>
              <a:rPr lang="en-US" dirty="0" smtClean="0"/>
              <a:t>: obviously </a:t>
            </a:r>
            <a:r>
              <a:rPr lang="en-US" i="1" dirty="0" err="1" smtClean="0"/>
              <a:t>irridiculousless</a:t>
            </a:r>
            <a:r>
              <a:rPr lang="en-US" i="1" dirty="0" smtClean="0"/>
              <a:t>.</a:t>
            </a:r>
          </a:p>
          <a:p>
            <a:pPr marL="633222" lvl="0" indent="-514350">
              <a:buFont typeface="+mj-lt"/>
              <a:buAutoNum type="arabicPeriod" startAt="15"/>
            </a:pPr>
            <a:endParaRPr lang="en-US" dirty="0" smtClean="0"/>
          </a:p>
          <a:p>
            <a:pPr marL="633222" lvl="0" indent="-514350">
              <a:buSzPct val="100000"/>
              <a:buFont typeface="+mj-lt"/>
              <a:buAutoNum type="arabicPeriod" startAt="15"/>
            </a:pPr>
            <a:r>
              <a:rPr lang="en-US" b="1" dirty="0" smtClean="0"/>
              <a:t>Like/as—</a:t>
            </a:r>
            <a:r>
              <a:rPr lang="en-US" dirty="0" smtClean="0"/>
              <a:t>Don’t use </a:t>
            </a:r>
            <a:r>
              <a:rPr lang="en-US" i="1" dirty="0" smtClean="0"/>
              <a:t>like</a:t>
            </a:r>
            <a:r>
              <a:rPr lang="en-US" dirty="0" smtClean="0"/>
              <a:t> when you can substitute it with </a:t>
            </a:r>
            <a:r>
              <a:rPr lang="en-US" i="1" dirty="0" smtClean="0"/>
              <a:t>as though, as, as if,</a:t>
            </a:r>
            <a:r>
              <a:rPr lang="en-US" dirty="0" smtClean="0"/>
              <a:t> or</a:t>
            </a:r>
            <a:r>
              <a:rPr lang="en-US" i="1" dirty="0" smtClean="0"/>
              <a:t> in the way.</a:t>
            </a:r>
          </a:p>
          <a:p>
            <a:pPr marL="633222" lvl="0" indent="-514350">
              <a:buSzPct val="100000"/>
              <a:buFont typeface="+mj-lt"/>
              <a:buAutoNum type="arabicPeriod" startAt="15"/>
            </a:pPr>
            <a:endParaRPr lang="en-US" sz="1100" dirty="0" smtClean="0"/>
          </a:p>
          <a:p>
            <a:pPr marL="1456182" lvl="3" indent="-514350">
              <a:buNone/>
            </a:pPr>
            <a:r>
              <a:rPr lang="en-US" dirty="0" smtClean="0"/>
              <a:t>She acts like a queen. </a:t>
            </a:r>
          </a:p>
          <a:p>
            <a:pPr marL="1456182" lvl="3" indent="-514350">
              <a:buNone/>
            </a:pPr>
            <a:r>
              <a:rPr lang="en-US" dirty="0" smtClean="0"/>
              <a:t>(No substitute is possible here, so “like” is used correctly.)</a:t>
            </a:r>
          </a:p>
          <a:p>
            <a:pPr marL="1456182" lvl="3" indent="-514350">
              <a:buNone/>
            </a:pPr>
            <a:r>
              <a:rPr lang="en-US" dirty="0" smtClean="0"/>
              <a:t>She acts like she thinks she’s a queen. </a:t>
            </a:r>
          </a:p>
          <a:p>
            <a:pPr marL="1456182" lvl="3" indent="-514350">
              <a:buNone/>
            </a:pPr>
            <a:r>
              <a:rPr lang="en-US" dirty="0" smtClean="0"/>
              <a:t>(A substitute is possible here, so use it: </a:t>
            </a:r>
            <a:r>
              <a:rPr lang="en-US" i="1" dirty="0" smtClean="0"/>
              <a:t>She acts </a:t>
            </a:r>
            <a:r>
              <a:rPr lang="en-US" i="1" u="sng" dirty="0" smtClean="0"/>
              <a:t>as though </a:t>
            </a:r>
            <a:r>
              <a:rPr lang="en-US" i="1" dirty="0" smtClean="0"/>
              <a:t>she thinks she is a queen</a:t>
            </a:r>
            <a:r>
              <a:rPr lang="en-US" dirty="0" smtClean="0"/>
              <a:t>.)</a:t>
            </a:r>
          </a:p>
          <a:p>
            <a:pPr marL="1456182" lvl="3" indent="-514350">
              <a:buNone/>
            </a:pPr>
            <a:r>
              <a:rPr lang="en-US" dirty="0" smtClean="0"/>
              <a:t>She acts like a queen would act. </a:t>
            </a:r>
          </a:p>
          <a:p>
            <a:pPr marL="1456182" lvl="3" indent="-514350">
              <a:buNone/>
            </a:pPr>
            <a:r>
              <a:rPr lang="en-US" dirty="0" smtClean="0"/>
              <a:t>(Use another substitute: </a:t>
            </a:r>
            <a:r>
              <a:rPr lang="en-US" i="1" dirty="0" smtClean="0"/>
              <a:t>She acts </a:t>
            </a:r>
            <a:r>
              <a:rPr lang="en-US" i="1" u="sng" dirty="0" smtClean="0"/>
              <a:t>in the way </a:t>
            </a:r>
            <a:r>
              <a:rPr lang="en-US" i="1" dirty="0" smtClean="0"/>
              <a:t>a queen would act</a:t>
            </a:r>
            <a:r>
              <a:rPr lang="en-US" dirty="0" smtClean="0"/>
              <a:t>.)</a:t>
            </a:r>
          </a:p>
          <a:p>
            <a:pPr marL="971550" lvl="1" indent="0">
              <a:buFont typeface="+mj-lt"/>
              <a:buAutoNum type="arabicPeriod"/>
            </a:pPr>
            <a:endParaRPr lang="en-US" dirty="0" smtClean="0"/>
          </a:p>
          <a:p>
            <a:pPr marL="633222" indent="0">
              <a:buSzPct val="100000"/>
              <a:buNone/>
            </a:pPr>
            <a:r>
              <a:rPr lang="en-US" dirty="0" smtClean="0"/>
              <a:t>Never use</a:t>
            </a:r>
            <a:r>
              <a:rPr lang="en-US" i="1" dirty="0" smtClean="0"/>
              <a:t> like</a:t>
            </a:r>
            <a:r>
              <a:rPr lang="en-US" dirty="0" smtClean="0"/>
              <a:t> if one of the substitute phrases will work.</a:t>
            </a:r>
            <a:endParaRPr lang="en-US" dirty="0"/>
          </a:p>
        </p:txBody>
      </p:sp>
      <p:pic>
        <p:nvPicPr>
          <p:cNvPr id="6153" name="Picture 9" descr="C:\Users\labbie\AppData\Local\Microsoft\Windows\Temporary Internet Files\Content.IE5\3T525C7N\MC900434890[1].png"/>
          <p:cNvPicPr>
            <a:picLocks noChangeAspect="1" noChangeArrowheads="1"/>
          </p:cNvPicPr>
          <p:nvPr/>
        </p:nvPicPr>
        <p:blipFill>
          <a:blip r:embed="rId2" cstate="print"/>
          <a:srcRect/>
          <a:stretch>
            <a:fillRect/>
          </a:stretch>
        </p:blipFill>
        <p:spPr bwMode="auto">
          <a:xfrm>
            <a:off x="-152400" y="4038600"/>
            <a:ext cx="1600200" cy="1600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Terrible 30</a:t>
            </a:r>
            <a:endParaRPr lang="en-US" dirty="0"/>
          </a:p>
        </p:txBody>
      </p:sp>
      <p:sp>
        <p:nvSpPr>
          <p:cNvPr id="3" name="Content Placeholder 2"/>
          <p:cNvSpPr>
            <a:spLocks noGrp="1"/>
          </p:cNvSpPr>
          <p:nvPr>
            <p:ph idx="1"/>
          </p:nvPr>
        </p:nvSpPr>
        <p:spPr>
          <a:xfrm>
            <a:off x="457200" y="1775191"/>
            <a:ext cx="8229600" cy="4625609"/>
          </a:xfrm>
        </p:spPr>
        <p:txBody>
          <a:bodyPr>
            <a:normAutofit fontScale="77500" lnSpcReduction="20000"/>
          </a:bodyPr>
          <a:lstStyle/>
          <a:p>
            <a:pPr marL="633222" lvl="0" indent="-514350">
              <a:buSzPct val="100000"/>
              <a:buFont typeface="+mj-lt"/>
              <a:buAutoNum type="arabicPeriod" startAt="17"/>
            </a:pPr>
            <a:r>
              <a:rPr lang="en-US" b="1" dirty="0" smtClean="0"/>
              <a:t>Mixed Metaphor—</a:t>
            </a:r>
            <a:r>
              <a:rPr lang="en-US" dirty="0" smtClean="0"/>
              <a:t>Don’t mix one metaphor with another. The result may be comic.</a:t>
            </a:r>
          </a:p>
          <a:p>
            <a:pPr marL="633222" lvl="0" indent="-514350">
              <a:buSzPct val="100000"/>
              <a:buFont typeface="+mj-lt"/>
              <a:buAutoNum type="arabicPeriod" startAt="17"/>
            </a:pPr>
            <a:endParaRPr lang="en-US" sz="1200" dirty="0" smtClean="0"/>
          </a:p>
          <a:p>
            <a:pPr marL="777240" lvl="3" indent="0">
              <a:buNone/>
            </a:pPr>
            <a:r>
              <a:rPr lang="en-US" dirty="0" smtClean="0"/>
              <a:t>He climbed the ladder of success across a sea of troubles and left his footprint on the face of time. </a:t>
            </a:r>
          </a:p>
          <a:p>
            <a:pPr marL="777240" lvl="3" indent="0">
              <a:buNone/>
            </a:pPr>
            <a:r>
              <a:rPr lang="en-US" dirty="0" smtClean="0"/>
              <a:t>You’ve buttered your bread; now lie in it.</a:t>
            </a:r>
          </a:p>
          <a:p>
            <a:pPr marL="633222" indent="-514350">
              <a:buFont typeface="+mj-lt"/>
              <a:buAutoNum type="arabicPeriod" startAt="17"/>
            </a:pPr>
            <a:endParaRPr lang="en-US" dirty="0" smtClean="0"/>
          </a:p>
          <a:p>
            <a:pPr marL="633222" lvl="0" indent="-514350">
              <a:buSzPct val="100000"/>
              <a:buFont typeface="+mj-lt"/>
              <a:buAutoNum type="arabicPeriod" startAt="18"/>
            </a:pPr>
            <a:r>
              <a:rPr lang="en-US" b="1" dirty="0" smtClean="0"/>
              <a:t>Off—</a:t>
            </a:r>
            <a:r>
              <a:rPr lang="en-US" dirty="0" smtClean="0"/>
              <a:t>Always “off,” never “off of.”</a:t>
            </a:r>
          </a:p>
          <a:p>
            <a:pPr marL="633222" lvl="0" indent="-514350">
              <a:buFont typeface="+mj-lt"/>
              <a:buAutoNum type="arabicPeriod" startAt="18"/>
            </a:pPr>
            <a:endParaRPr lang="en-US" dirty="0" smtClean="0"/>
          </a:p>
          <a:p>
            <a:pPr marL="633222" lvl="0" indent="-514350">
              <a:buSzPct val="100000"/>
              <a:buFont typeface="+mj-lt"/>
              <a:buAutoNum type="arabicPeriod" startAt="18"/>
            </a:pPr>
            <a:r>
              <a:rPr lang="en-US" b="1" dirty="0" smtClean="0"/>
              <a:t>Perfect/unique—</a:t>
            </a:r>
            <a:r>
              <a:rPr lang="en-US" dirty="0" smtClean="0"/>
              <a:t>If a thing is perfect, it’s perfect. If it’s unique, it’s unique. It can’t be more perfect or more unique. Never use </a:t>
            </a:r>
            <a:r>
              <a:rPr lang="en-US" i="1" dirty="0" smtClean="0"/>
              <a:t>more</a:t>
            </a:r>
            <a:r>
              <a:rPr lang="en-US" dirty="0" smtClean="0"/>
              <a:t> or </a:t>
            </a:r>
            <a:r>
              <a:rPr lang="en-US" i="1" dirty="0" smtClean="0"/>
              <a:t>most</a:t>
            </a:r>
            <a:r>
              <a:rPr lang="en-US" dirty="0" smtClean="0"/>
              <a:t> with these words.</a:t>
            </a:r>
          </a:p>
          <a:p>
            <a:pPr marL="633222" lvl="0" indent="-514350">
              <a:buFont typeface="+mj-lt"/>
              <a:buAutoNum type="arabicPeriod" startAt="18"/>
            </a:pPr>
            <a:endParaRPr lang="en-US" dirty="0" smtClean="0"/>
          </a:p>
          <a:p>
            <a:pPr marL="633222" lvl="0" indent="-514350">
              <a:buSzPct val="100000"/>
              <a:buFont typeface="+mj-lt"/>
              <a:buAutoNum type="arabicPeriod" startAt="18"/>
            </a:pPr>
            <a:r>
              <a:rPr lang="en-US" b="1" dirty="0" smtClean="0"/>
              <a:t>Plus—</a:t>
            </a:r>
            <a:r>
              <a:rPr lang="en-US" dirty="0" smtClean="0"/>
              <a:t>Do not use </a:t>
            </a:r>
            <a:r>
              <a:rPr lang="en-US" i="1" dirty="0" smtClean="0"/>
              <a:t>plus</a:t>
            </a:r>
            <a:r>
              <a:rPr lang="en-US" dirty="0" smtClean="0"/>
              <a:t> in place of </a:t>
            </a:r>
            <a:r>
              <a:rPr lang="en-US" i="1" dirty="0" smtClean="0"/>
              <a:t>and.</a:t>
            </a:r>
            <a:r>
              <a:rPr lang="en-US" dirty="0" smtClean="0"/>
              <a:t> Don’t say “He was hungry, plus he was penniless.” Save </a:t>
            </a:r>
            <a:r>
              <a:rPr lang="en-US" i="1" dirty="0" smtClean="0"/>
              <a:t>plus</a:t>
            </a:r>
            <a:r>
              <a:rPr lang="en-US" dirty="0" smtClean="0"/>
              <a:t> for problems in addition.</a:t>
            </a:r>
            <a:endParaRPr lang="en-US" dirty="0"/>
          </a:p>
        </p:txBody>
      </p:sp>
      <p:pic>
        <p:nvPicPr>
          <p:cNvPr id="7170" name="Picture 2" descr="C:\Users\labbie\AppData\Local\Microsoft\Windows\Temporary Internet Files\Content.IE5\746JWY4I\MC910216406[1].png"/>
          <p:cNvPicPr>
            <a:picLocks noChangeAspect="1" noChangeArrowheads="1"/>
          </p:cNvPicPr>
          <p:nvPr/>
        </p:nvPicPr>
        <p:blipFill>
          <a:blip r:embed="rId2" cstate="print">
            <a:duotone>
              <a:prstClr val="black"/>
              <a:schemeClr val="accent3">
                <a:lumMod val="75000"/>
                <a:tint val="45000"/>
                <a:satMod val="400000"/>
              </a:schemeClr>
            </a:duotone>
          </a:blip>
          <a:srcRect/>
          <a:stretch>
            <a:fillRect/>
          </a:stretch>
        </p:blipFill>
        <p:spPr bwMode="auto">
          <a:xfrm>
            <a:off x="7315200" y="3048000"/>
            <a:ext cx="1224548" cy="10668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355</TotalTime>
  <Words>1834</Words>
  <Application>Microsoft Macintosh PowerPoint</Application>
  <PresentationFormat>On-screen Show (4:3)</PresentationFormat>
  <Paragraphs>216</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Module</vt:lpstr>
      <vt:lpstr>The Terrible 30</vt:lpstr>
      <vt:lpstr>The Terrible 30</vt:lpstr>
      <vt:lpstr>The Terrible 30</vt:lpstr>
      <vt:lpstr>The Terrible 30</vt:lpstr>
      <vt:lpstr>The Terrible 30</vt:lpstr>
      <vt:lpstr>The Terrible 30</vt:lpstr>
      <vt:lpstr>The Terrible 30</vt:lpstr>
      <vt:lpstr>The Terrible 30</vt:lpstr>
      <vt:lpstr>The Terrible 30</vt:lpstr>
      <vt:lpstr>The Terrible 30</vt:lpstr>
      <vt:lpstr>The Terrible 30</vt:lpstr>
      <vt:lpstr>The Terrible 30</vt:lpstr>
      <vt:lpstr>The Terrible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Terrible 30</dc:title>
  <dc:creator>labbie</dc:creator>
  <cp:lastModifiedBy>CAS Helpdesk</cp:lastModifiedBy>
  <cp:revision>40</cp:revision>
  <dcterms:created xsi:type="dcterms:W3CDTF">2013-08-16T18:02:30Z</dcterms:created>
  <dcterms:modified xsi:type="dcterms:W3CDTF">2013-08-16T18:02:42Z</dcterms:modified>
</cp:coreProperties>
</file>