
<file path=[Content_Types].xml><?xml version="1.0" encoding="utf-8"?>
<Types xmlns="http://schemas.openxmlformats.org/package/2006/content-types">
  <Override PartName="/ppt/slideLayouts/slideLayout8.xml" ContentType="application/vnd.openxmlformats-officedocument.presentationml.slideLayout+xml"/>
  <Override PartName="/ppt/slides/slide22.xml" ContentType="application/vnd.openxmlformats-officedocument.presentationml.slide+xml"/>
  <Override PartName="/ppt/slides/slide28.xml" ContentType="application/vnd.openxmlformats-officedocument.presentationml.slide+xml"/>
  <Override PartName="/ppt/slides/slide2.xml" ContentType="application/vnd.openxmlformats-officedocument.presentationml.slide+xml"/>
  <Override PartName="/docProps/app.xml" ContentType="application/vnd.openxmlformats-officedocument.extended-properties+xml"/>
  <Override PartName="/ppt/slides/slide11.xml" ContentType="application/vnd.openxmlformats-officedocument.presentationml.slide+xml"/>
  <Override PartName="/ppt/slides/slide18.xml" ContentType="application/vnd.openxmlformats-officedocument.presentationml.slide+xml"/>
  <Override PartName="/ppt/slideLayouts/slideLayout3.xml" ContentType="application/vnd.openxmlformats-officedocument.presentationml.slideLayout+xml"/>
  <Override PartName="/ppt/slides/slide21.xml" ContentType="application/vnd.openxmlformats-officedocument.presentationml.slide+xml"/>
  <Override PartName="/ppt/slideLayouts/slideLayout5.xml" ContentType="application/vnd.openxmlformats-officedocument.presentationml.slideLayout+xml"/>
  <Override PartName="/ppt/slides/slide23.xml" ContentType="application/vnd.openxmlformats-officedocument.presentationml.slide+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s/slide1.xml" ContentType="application/vnd.openxmlformats-officedocument.presentationml.slide+xml"/>
  <Override PartName="/ppt/tableStyles.xml" ContentType="application/vnd.openxmlformats-officedocument.presentationml.tableStyles+xml"/>
  <Default Extension="xml" ContentType="application/xml"/>
  <Override PartName="/ppt/slides/slide7.xml" ContentType="application/vnd.openxmlformats-officedocument.presentationml.slide+xml"/>
  <Override PartName="/ppt/slides/slide26.xml" ContentType="application/vnd.openxmlformats-officedocument.presentationml.slide+xml"/>
  <Override PartName="/ppt/slideMasters/slideMaster1.xml" ContentType="application/vnd.openxmlformats-officedocument.presentationml.slideMaster+xml"/>
  <Override PartName="/ppt/viewProps.xml" ContentType="application/vnd.openxmlformats-officedocument.presentationml.viewProps+xml"/>
  <Default Extension="wmf" ContentType="image/x-wmf"/>
  <Override PartName="/ppt/slides/slide25.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20.xml" ContentType="application/vnd.openxmlformats-officedocument.presentationml.slide+xml"/>
  <Override PartName="/ppt/slides/slide17.xml" ContentType="application/vnd.openxmlformats-officedocument.presentationml.slide+xml"/>
  <Override PartName="/ppt/slideLayouts/slideLayout4.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theme/theme1.xml" ContentType="application/vnd.openxmlformats-officedocument.theme+xml"/>
  <Override PartName="/ppt/slideLayouts/slideLayout6.xml" ContentType="application/vnd.openxmlformats-officedocument.presentationml.slideLayout+xml"/>
  <Override PartName="/ppt/presentation.xml" ContentType="application/vnd.openxmlformats-officedocument.presentationml.presentation.main+xml"/>
  <Override PartName="/ppt/slides/slide5.xml" ContentType="application/vnd.openxmlformats-officedocument.presentationml.slide+xml"/>
  <Override PartName="/ppt/slides/slide10.xml" ContentType="application/vnd.openxmlformats-officedocument.presentationml.slide+xml"/>
  <Override PartName="/ppt/slideLayouts/slideLayout7.xml" ContentType="application/vnd.openxmlformats-officedocument.presentationml.slideLayout+xml"/>
  <Override PartName="/ppt/presProps.xml" ContentType="application/vnd.openxmlformats-officedocument.presentationml.presProps+xml"/>
  <Default Extension="jpeg" ContentType="image/jpeg"/>
  <Default Extension="png" ContentType="image/png"/>
  <Override PartName="/ppt/slides/slide3.xml" ContentType="application/vnd.openxmlformats-officedocument.presentationml.slide+xml"/>
  <Override PartName="/ppt/slides/slide4.xml" ContentType="application/vnd.openxmlformats-officedocument.presentationml.slide+xml"/>
  <Override PartName="/ppt/slides/slide27.xml" ContentType="application/vnd.openxmlformats-officedocument.presentationml.slide+xml"/>
  <Override PartName="/ppt/slideLayouts/slideLayout11.xml" ContentType="application/vnd.openxmlformats-officedocument.presentationml.slideLayout+xml"/>
  <Override PartName="/docProps/core.xml" ContentType="application/vnd.openxmlformats-package.core-properties+xml"/>
  <Override PartName="/ppt/slides/slide8.xml" ContentType="application/vnd.openxmlformats-officedocument.presentationml.slide+xml"/>
  <Override PartName="/ppt/slides/slide15.xml" ContentType="application/vnd.openxmlformats-officedocument.presentationml.slide+xml"/>
  <Default Extension="bin" ContentType="application/vnd.openxmlformats-officedocument.presentationml.printerSettings"/>
  <Default Extension="rels" ContentType="application/vnd.openxmlformats-package.relationships+xml"/>
  <Override PartName="/ppt/slides/slide9.xml" ContentType="application/vnd.openxmlformats-officedocument.presentationml.slide+xml"/>
  <Override PartName="/ppt/slides/slide24.xml" ContentType="application/vnd.openxmlformats-officedocument.presentationml.slide+xml"/>
  <Override PartName="/ppt/slides/slide6.xml" ContentType="application/vnd.openxmlformats-officedocument.presentationml.slide+xml"/>
  <Override PartName="/ppt/slides/slide16.xml" ContentType="application/vnd.openxmlformats-officedocument.presentationml.slide+xml"/>
  <Override PartName="/ppt/slides/slide19.xml" ContentType="application/vnd.openxmlformats-officedocument.presentationml.slide+xml"/>
  <Override PartName="/ppt/slides/slide12.xml" ContentType="application/vnd.openxmlformats-officedocument.presentationml.slide+xml"/>
</Types>
</file>

<file path=_rels/.rels><?xml version="1.0" encoding="UTF-8" standalone="yes"?>
<Relationships xmlns="http://schemas.openxmlformats.org/package/2006/relationships"><Relationship Id="rId2" Type="http://schemas.openxmlformats.org/package/2006/relationships/metadata/core-properties" Target="docProps/core.xml"/><Relationship Id="rId3" Type="http://schemas.openxmlformats.org/officeDocument/2006/relationships/extended-properties" Target="docProps/app.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p:sldMasterIdLst>
    <p:sldMasterId id="2147483672" r:id="rId1"/>
  </p:sldMasterIdLst>
  <p:sldIdLst>
    <p:sldId id="256" r:id="rId2"/>
    <p:sldId id="279" r:id="rId3"/>
    <p:sldId id="261" r:id="rId4"/>
    <p:sldId id="280" r:id="rId5"/>
    <p:sldId id="281" r:id="rId6"/>
    <p:sldId id="271" r:id="rId7"/>
    <p:sldId id="283" r:id="rId8"/>
    <p:sldId id="265" r:id="rId9"/>
    <p:sldId id="272" r:id="rId10"/>
    <p:sldId id="273" r:id="rId11"/>
    <p:sldId id="276" r:id="rId12"/>
    <p:sldId id="275" r:id="rId13"/>
    <p:sldId id="277" r:id="rId14"/>
    <p:sldId id="285" r:id="rId15"/>
    <p:sldId id="286" r:id="rId16"/>
    <p:sldId id="287" r:id="rId17"/>
    <p:sldId id="288" r:id="rId18"/>
    <p:sldId id="289" r:id="rId19"/>
    <p:sldId id="290" r:id="rId20"/>
    <p:sldId id="291" r:id="rId21"/>
    <p:sldId id="292" r:id="rId22"/>
    <p:sldId id="299" r:id="rId23"/>
    <p:sldId id="293" r:id="rId24"/>
    <p:sldId id="294" r:id="rId25"/>
    <p:sldId id="295" r:id="rId26"/>
    <p:sldId id="296" r:id="rId27"/>
    <p:sldId id="297" r:id="rId28"/>
    <p:sldId id="298" r:id="rId2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extLst>
    <p:ext uri="{E76CE94A-603C-4142-B9EB-6D1370010A27}">
      <p14:discardImageEditData xmlns:p14="http://schemas.microsoft.com/office/powerpoint/2010/main" xmlns="" xmlns:p="http://schemas.openxmlformats.org/presentationml/2006/main" xmlns:r="http://schemas.openxmlformats.org/officeDocument/2006/relationships" xmlns:a="http://schemas.openxmlformats.org/drawingml/2006/main" val="0"/>
    </p:ext>
    <p:ext uri="{D31A062A-798A-4329-ABDD-BBA856620510}">
      <p14:defaultImageDpi xmlns:p14="http://schemas.microsoft.com/office/powerpoint/2010/main" xmlns="" xmlns:p="http://schemas.openxmlformats.org/presentationml/2006/main" xmlns:r="http://schemas.openxmlformats.org/officeDocument/2006/relationships" xmlns:a="http://schemas.openxmlformats.org/drawingml/2006/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5620"/>
    <p:restoredTop sz="94660"/>
  </p:normalViewPr>
  <p:slideViewPr>
    <p:cSldViewPr>
      <p:cViewPr varScale="1">
        <p:scale>
          <a:sx n="105" d="100"/>
          <a:sy n="105" d="100"/>
        </p:scale>
        <p:origin x="-98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31" Type="http://schemas.openxmlformats.org/officeDocument/2006/relationships/presProps" Target="presProps.xml"/><Relationship Id="rId34" Type="http://schemas.openxmlformats.org/officeDocument/2006/relationships/tableStyles" Target="tableStyles.xml"/><Relationship Id="rId7" Type="http://schemas.openxmlformats.org/officeDocument/2006/relationships/slide" Target="slides/slide6.xml"/><Relationship Id="rId1" Type="http://schemas.openxmlformats.org/officeDocument/2006/relationships/slideMaster" Target="slideMasters/slideMaster1.xml"/><Relationship Id="rId24" Type="http://schemas.openxmlformats.org/officeDocument/2006/relationships/slide" Target="slides/slide23.xml"/><Relationship Id="rId25" Type="http://schemas.openxmlformats.org/officeDocument/2006/relationships/slide" Target="slides/slide24.xml"/><Relationship Id="rId8" Type="http://schemas.openxmlformats.org/officeDocument/2006/relationships/slide" Target="slides/slide7.xml"/><Relationship Id="rId13" Type="http://schemas.openxmlformats.org/officeDocument/2006/relationships/slide" Target="slides/slide12.xml"/><Relationship Id="rId10" Type="http://schemas.openxmlformats.org/officeDocument/2006/relationships/slide" Target="slides/slide9.xml"/><Relationship Id="rId32" Type="http://schemas.openxmlformats.org/officeDocument/2006/relationships/viewProps" Target="viewProps.xml"/><Relationship Id="rId12" Type="http://schemas.openxmlformats.org/officeDocument/2006/relationships/slide" Target="slides/slide11.xml"/><Relationship Id="rId17" Type="http://schemas.openxmlformats.org/officeDocument/2006/relationships/slide" Target="slides/slide16.xml"/><Relationship Id="rId9" Type="http://schemas.openxmlformats.org/officeDocument/2006/relationships/slide" Target="slides/slide8.xml"/><Relationship Id="rId18" Type="http://schemas.openxmlformats.org/officeDocument/2006/relationships/slide" Target="slides/slide17.xml"/><Relationship Id="rId3" Type="http://schemas.openxmlformats.org/officeDocument/2006/relationships/slide" Target="slides/slide2.xml"/><Relationship Id="rId27" Type="http://schemas.openxmlformats.org/officeDocument/2006/relationships/slide" Target="slides/slide26.xml"/><Relationship Id="rId14" Type="http://schemas.openxmlformats.org/officeDocument/2006/relationships/slide" Target="slides/slide13.xml"/><Relationship Id="rId23" Type="http://schemas.openxmlformats.org/officeDocument/2006/relationships/slide" Target="slides/slide22.xml"/><Relationship Id="rId4" Type="http://schemas.openxmlformats.org/officeDocument/2006/relationships/slide" Target="slides/slide3.xml"/><Relationship Id="rId28" Type="http://schemas.openxmlformats.org/officeDocument/2006/relationships/slide" Target="slides/slide27.xml"/><Relationship Id="rId26" Type="http://schemas.openxmlformats.org/officeDocument/2006/relationships/slide" Target="slides/slide25.xml"/><Relationship Id="rId30" Type="http://schemas.openxmlformats.org/officeDocument/2006/relationships/printerSettings" Target="printerSettings/printerSettings1.bin"/><Relationship Id="rId11" Type="http://schemas.openxmlformats.org/officeDocument/2006/relationships/slide" Target="slides/slide10.xml"/><Relationship Id="rId29" Type="http://schemas.openxmlformats.org/officeDocument/2006/relationships/slide" Target="slides/slide28.xml"/><Relationship Id="rId6" Type="http://schemas.openxmlformats.org/officeDocument/2006/relationships/slide" Target="slides/slide5.xml"/><Relationship Id="rId16" Type="http://schemas.openxmlformats.org/officeDocument/2006/relationships/slide" Target="slides/slide15.xml"/><Relationship Id="rId33"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19" Type="http://schemas.openxmlformats.org/officeDocument/2006/relationships/slide" Target="slides/slide18.xml"/><Relationship Id="rId20" Type="http://schemas.openxmlformats.org/officeDocument/2006/relationships/slide" Target="slides/slide19.xml"/><Relationship Id="rId22" Type="http://schemas.openxmlformats.org/officeDocument/2006/relationships/slide" Target="slides/slide21.xml"/><Relationship Id="rId21" Type="http://schemas.openxmlformats.org/officeDocument/2006/relationships/slide" Target="slides/slide20.xml"/><Relationship Id="rId2"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itle" preserve="1">
  <p:cSld name="Title Slide">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1D8BD707-D9CF-40AE-B4C6-C98DA3205C09}" type="datetimeFigureOut">
              <a:rPr lang="en-US" smtClean="0"/>
              <a:pPr/>
              <a:t>8/16/13</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8/16/13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8/16/13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8/16/13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secHead" preserve="1">
  <p:cSld name="Section Header">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Title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8/16/13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8/16/13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8/16/13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320"/>
            <a:ext cx="7470648" cy="1143000"/>
          </a:xfrm>
        </p:spPr>
        <p:txBody>
          <a:bodyPr anchor="ctr"/>
          <a:lstStyle>
            <a:lvl1pPr algn="l">
              <a:defRPr sz="4600"/>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8/16/13</a:t>
            </a:fld>
            <a:endParaRPr lang="en-US"/>
          </a:p>
        </p:txBody>
      </p:sp>
      <p:sp>
        <p:nvSpPr>
          <p:cNvPr id="8" name="Slide Number Placeholder 7"/>
          <p:cNvSpPr>
            <a:spLocks noGrp="1"/>
          </p:cNvSpPr>
          <p:nvPr>
            <p:ph type="sldNum" sz="quarter" idx="11"/>
          </p:nvPr>
        </p:nvSpPr>
        <p:spPr/>
        <p:txBody>
          <a:bodyPr/>
          <a:lstStyle/>
          <a:p>
            <a:fld id="{B6F15528-21DE-4FAA-801E-634DDDAF4B2B}" type="slidenum">
              <a:rPr lang="en-US" smtClean="0"/>
              <a:pPr/>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8/16/13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8/16/13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156448" y="6422064"/>
            <a:ext cx="762000" cy="365125"/>
          </a:xfrm>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457200" y="6422064"/>
            <a:ext cx="2133600" cy="365125"/>
          </a:xfrm>
        </p:spPr>
        <p:txBody>
          <a:bodyPr/>
          <a:lstStyle/>
          <a:p>
            <a:fld id="{1D8BD707-D9CF-40AE-B4C6-C98DA3205C09}" type="datetimeFigureOut">
              <a:rPr lang="en-US" smtClean="0"/>
              <a:pPr/>
              <a:t>8/16/13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4" Type="http://schemas.openxmlformats.org/officeDocument/2006/relationships/slideLayout" Target="../slideLayouts/slideLayout4.xml"/><Relationship Id="rId10" Type="http://schemas.openxmlformats.org/officeDocument/2006/relationships/slideLayout" Target="../slideLayouts/slideLayout10.xml"/><Relationship Id="rId5" Type="http://schemas.openxmlformats.org/officeDocument/2006/relationships/slideLayout" Target="../slideLayouts/slideLayout5.xml"/><Relationship Id="rId7" Type="http://schemas.openxmlformats.org/officeDocument/2006/relationships/slideLayout" Target="../slideLayouts/slideLayout7.xml"/><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9" Type="http://schemas.openxmlformats.org/officeDocument/2006/relationships/slideLayout" Target="../slideLayouts/slideLayout9.xml"/><Relationship Id="rId3" Type="http://schemas.openxmlformats.org/officeDocument/2006/relationships/slideLayout" Target="../slideLayouts/slideLayout3.xml"/><Relationship Id="rId6" Type="http://schemas.openxmlformats.org/officeDocument/2006/relationships/slideLayout" Target="../slideLayouts/slideLayout6.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2"/>
      </p:bgRef>
    </p:bg>
    <p:spTree>
      <p:nvGrpSpPr>
        <p:cNvPr id="1" name=""/>
        <p:cNvGrpSpPr/>
        <p:nvPr/>
      </p:nvGrpSpPr>
      <p:grpSpPr>
        <a:xfrm>
          <a:off x="0" y="0"/>
          <a:ext cx="0" cy="0"/>
          <a:chOff x="0" y="0"/>
          <a:chExt cx="0" cy="0"/>
        </a:xfrm>
      </p:grpSpPr>
      <p:sp>
        <p:nvSpPr>
          <p:cNvPr id="12" name="Freeform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Freeform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Placeholder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1D8BD707-D9CF-40AE-B4C6-C98DA3205C09}" type="datetimeFigureOut">
              <a:rPr lang="en-US" smtClean="0"/>
              <a:pPr/>
              <a:t>8/16/13</a:t>
            </a:fld>
            <a:endParaRPr lang="en-US"/>
          </a:p>
        </p:txBody>
      </p:sp>
      <p:sp>
        <p:nvSpPr>
          <p:cNvPr id="22" name="Footer Placeholder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en-US"/>
          </a:p>
        </p:txBody>
      </p:sp>
      <p:sp>
        <p:nvSpPr>
          <p:cNvPr id="18" name="Slide Number Placeholder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B6F15528-21DE-4FAA-801E-634DDDAF4B2B}"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9.png"/><Relationship Id="rId3" Type="http://schemas.openxmlformats.org/officeDocument/2006/relationships/image" Target="../media/image10.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2.wmf"/><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3.wmf"/><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Writing Resumes and Business Letters</a:t>
            </a:r>
            <a:endParaRPr lang="en-US" dirty="0"/>
          </a:p>
        </p:txBody>
      </p:sp>
      <p:sp>
        <p:nvSpPr>
          <p:cNvPr id="3" name="Subtitle 2"/>
          <p:cNvSpPr>
            <a:spLocks noGrp="1"/>
          </p:cNvSpPr>
          <p:nvPr>
            <p:ph type="subTitle" idx="1"/>
          </p:nvPr>
        </p:nvSpPr>
        <p:spPr/>
        <p:txBody>
          <a:bodyPr/>
          <a:lstStyle/>
          <a:p>
            <a:r>
              <a:rPr lang="en-US" dirty="0" smtClean="0"/>
              <a:t>Created by Hunter Brown</a:t>
            </a:r>
          </a:p>
          <a:p>
            <a:r>
              <a:rPr lang="en-US" dirty="0" smtClean="0"/>
              <a:t>Summer 2013</a:t>
            </a:r>
            <a:endParaRPr lang="en-US" dirty="0"/>
          </a:p>
        </p:txBody>
      </p:sp>
    </p:spTree>
    <p:extLst>
      <p:ext uri="{BB962C8B-B14F-4D97-AF65-F5344CB8AC3E}">
        <p14:creationId xmlns:p14="http://schemas.microsoft.com/office/powerpoint/2010/main" xmlns="" xmlns:p="http://schemas.openxmlformats.org/presentationml/2006/main" xmlns:r="http://schemas.openxmlformats.org/officeDocument/2006/relationships" xmlns:a="http://schemas.openxmlformats.org/drawingml/2006/main" val="304783740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TextBox 6"/>
          <p:cNvSpPr txBox="1"/>
          <p:nvPr/>
        </p:nvSpPr>
        <p:spPr>
          <a:xfrm>
            <a:off x="685800" y="152400"/>
            <a:ext cx="3657600" cy="400110"/>
          </a:xfrm>
          <a:prstGeom prst="rect">
            <a:avLst/>
          </a:prstGeom>
          <a:noFill/>
        </p:spPr>
        <p:txBody>
          <a:bodyPr wrap="square" rtlCol="0">
            <a:spAutoFit/>
          </a:bodyPr>
          <a:lstStyle/>
          <a:p>
            <a:r>
              <a:rPr lang="en-US" sz="2000" dirty="0" smtClean="0">
                <a:solidFill>
                  <a:schemeClr val="accent2">
                    <a:lumMod val="75000"/>
                  </a:schemeClr>
                </a:solidFill>
              </a:rPr>
              <a:t>Employment Section</a:t>
            </a:r>
            <a:endParaRPr lang="en-US" sz="2000" dirty="0">
              <a:solidFill>
                <a:schemeClr val="accent2">
                  <a:lumMod val="75000"/>
                </a:schemeClr>
              </a:solidFill>
            </a:endParaRPr>
          </a:p>
        </p:txBody>
      </p:sp>
      <p:sp>
        <p:nvSpPr>
          <p:cNvPr id="11" name="Rectangle 10"/>
          <p:cNvSpPr/>
          <p:nvPr/>
        </p:nvSpPr>
        <p:spPr>
          <a:xfrm>
            <a:off x="685800" y="914400"/>
            <a:ext cx="7848600" cy="2215991"/>
          </a:xfrm>
          <a:prstGeom prst="rect">
            <a:avLst/>
          </a:prstGeom>
        </p:spPr>
        <p:txBody>
          <a:bodyPr wrap="square">
            <a:spAutoFit/>
          </a:bodyPr>
          <a:lstStyle/>
          <a:p>
            <a:r>
              <a:rPr lang="en-US" dirty="0" smtClean="0"/>
              <a:t>In the employment section, starting with the most recent, list</a:t>
            </a:r>
          </a:p>
          <a:p>
            <a:endParaRPr lang="en-US" sz="1050" dirty="0" smtClean="0"/>
          </a:p>
          <a:p>
            <a:pPr lvl="1">
              <a:lnSpc>
                <a:spcPct val="150000"/>
              </a:lnSpc>
              <a:buFont typeface="Arial" pitchFamily="34" charset="0"/>
              <a:buChar char="•"/>
            </a:pPr>
            <a:r>
              <a:rPr lang="en-US" dirty="0" smtClean="0"/>
              <a:t> the name of each company or establishment in which you’ve worked,</a:t>
            </a:r>
          </a:p>
          <a:p>
            <a:pPr lvl="1">
              <a:lnSpc>
                <a:spcPct val="150000"/>
              </a:lnSpc>
              <a:buFont typeface="Arial" pitchFamily="34" charset="0"/>
              <a:buChar char="•"/>
            </a:pPr>
            <a:r>
              <a:rPr lang="en-US" dirty="0" smtClean="0"/>
              <a:t> your position in the company,</a:t>
            </a:r>
          </a:p>
          <a:p>
            <a:pPr lvl="1">
              <a:lnSpc>
                <a:spcPct val="150000"/>
              </a:lnSpc>
              <a:buFont typeface="Arial" pitchFamily="34" charset="0"/>
              <a:buChar char="•"/>
            </a:pPr>
            <a:r>
              <a:rPr lang="en-US" dirty="0" smtClean="0"/>
              <a:t> the name and location of the employer, and</a:t>
            </a:r>
          </a:p>
          <a:p>
            <a:pPr lvl="1">
              <a:lnSpc>
                <a:spcPct val="150000"/>
              </a:lnSpc>
              <a:buFont typeface="Arial" pitchFamily="34" charset="0"/>
              <a:buChar char="•"/>
            </a:pPr>
            <a:r>
              <a:rPr lang="en-US" dirty="0" smtClean="0"/>
              <a:t> a brief description of the organization’s purpose (optional).</a:t>
            </a:r>
            <a:endParaRPr lang="en-US" dirty="0"/>
          </a:p>
        </p:txBody>
      </p:sp>
      <p:pic>
        <p:nvPicPr>
          <p:cNvPr id="5" name="Picture 4" descr="Resume 1.png"/>
          <p:cNvPicPr>
            <a:picLocks noChangeAspect="1"/>
          </p:cNvPicPr>
          <p:nvPr/>
        </p:nvPicPr>
        <p:blipFill>
          <a:blip r:embed="rId2" cstate="print"/>
          <a:srcRect t="57792"/>
          <a:stretch>
            <a:fillRect/>
          </a:stretch>
        </p:blipFill>
        <p:spPr>
          <a:xfrm>
            <a:off x="1828800" y="3810000"/>
            <a:ext cx="5516399" cy="2889274"/>
          </a:xfrm>
          <a:prstGeom prst="rect">
            <a:avLst/>
          </a:prstGeom>
        </p:spPr>
      </p:pic>
    </p:spTree>
    <p:extLst>
      <p:ext uri="{BB962C8B-B14F-4D97-AF65-F5344CB8AC3E}">
        <p14:creationId xmlns:p14="http://schemas.microsoft.com/office/powerpoint/2010/main" xmlns="" xmlns:p="http://schemas.openxmlformats.org/presentationml/2006/main" xmlns:r="http://schemas.openxmlformats.org/officeDocument/2006/relationships" xmlns:a="http://schemas.openxmlformats.org/drawingml/2006/main" val="370993116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TextBox 6"/>
          <p:cNvSpPr txBox="1"/>
          <p:nvPr/>
        </p:nvSpPr>
        <p:spPr>
          <a:xfrm>
            <a:off x="685800" y="152400"/>
            <a:ext cx="3657600" cy="400110"/>
          </a:xfrm>
          <a:prstGeom prst="rect">
            <a:avLst/>
          </a:prstGeom>
          <a:noFill/>
        </p:spPr>
        <p:txBody>
          <a:bodyPr wrap="square" rtlCol="0">
            <a:spAutoFit/>
          </a:bodyPr>
          <a:lstStyle/>
          <a:p>
            <a:r>
              <a:rPr lang="en-US" sz="2000" dirty="0" smtClean="0">
                <a:solidFill>
                  <a:schemeClr val="accent2">
                    <a:lumMod val="75000"/>
                  </a:schemeClr>
                </a:solidFill>
              </a:rPr>
              <a:t>Employment Section</a:t>
            </a:r>
            <a:endParaRPr lang="en-US" sz="2000" dirty="0">
              <a:solidFill>
                <a:schemeClr val="accent2">
                  <a:lumMod val="75000"/>
                </a:schemeClr>
              </a:solidFill>
            </a:endParaRPr>
          </a:p>
        </p:txBody>
      </p:sp>
      <p:sp>
        <p:nvSpPr>
          <p:cNvPr id="6" name="Rectangle 5"/>
          <p:cNvSpPr/>
          <p:nvPr/>
        </p:nvSpPr>
        <p:spPr>
          <a:xfrm>
            <a:off x="1219200" y="990600"/>
            <a:ext cx="6400800" cy="2423740"/>
          </a:xfrm>
          <a:prstGeom prst="rect">
            <a:avLst/>
          </a:prstGeom>
        </p:spPr>
        <p:txBody>
          <a:bodyPr wrap="square">
            <a:spAutoFit/>
          </a:bodyPr>
          <a:lstStyle/>
          <a:p>
            <a:pPr>
              <a:lnSpc>
                <a:spcPct val="150000"/>
              </a:lnSpc>
              <a:buFont typeface="Arial" pitchFamily="34" charset="0"/>
              <a:buChar char="•"/>
            </a:pPr>
            <a:r>
              <a:rPr lang="en-US" dirty="0" smtClean="0"/>
              <a:t> Include all full- and part-time jobs and internships that are relevant to the position for which you’re applying. </a:t>
            </a:r>
          </a:p>
          <a:p>
            <a:pPr>
              <a:lnSpc>
                <a:spcPct val="150000"/>
              </a:lnSpc>
            </a:pPr>
            <a:endParaRPr lang="en-US" sz="800" dirty="0" smtClean="0"/>
          </a:p>
          <a:p>
            <a:pPr>
              <a:lnSpc>
                <a:spcPct val="150000"/>
              </a:lnSpc>
              <a:buFont typeface="Arial" pitchFamily="34" charset="0"/>
              <a:buChar char="•"/>
            </a:pPr>
            <a:r>
              <a:rPr lang="en-US" dirty="0" smtClean="0"/>
              <a:t> Also list military service, which is applicable to all jobs, and any bilingual or multilingual skills and experiences you have gained.</a:t>
            </a:r>
            <a:endParaRPr lang="en-US" dirty="0"/>
          </a:p>
        </p:txBody>
      </p:sp>
      <p:pic>
        <p:nvPicPr>
          <p:cNvPr id="5" name="Picture 4" descr="Resume 1.png"/>
          <p:cNvPicPr>
            <a:picLocks noChangeAspect="1"/>
          </p:cNvPicPr>
          <p:nvPr/>
        </p:nvPicPr>
        <p:blipFill>
          <a:blip r:embed="rId2" cstate="print"/>
          <a:srcRect t="57792"/>
          <a:stretch>
            <a:fillRect/>
          </a:stretch>
        </p:blipFill>
        <p:spPr>
          <a:xfrm>
            <a:off x="1828800" y="3810000"/>
            <a:ext cx="5516399" cy="2889274"/>
          </a:xfrm>
          <a:prstGeom prst="rect">
            <a:avLst/>
          </a:prstGeom>
        </p:spPr>
      </p:pic>
    </p:spTree>
    <p:extLst>
      <p:ext uri="{BB962C8B-B14F-4D97-AF65-F5344CB8AC3E}">
        <p14:creationId xmlns:p14="http://schemas.microsoft.com/office/powerpoint/2010/main" xmlns="" xmlns:p="http://schemas.openxmlformats.org/presentationml/2006/main" xmlns:r="http://schemas.openxmlformats.org/officeDocument/2006/relationships" xmlns:a="http://schemas.openxmlformats.org/drawingml/2006/main" val="370993116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TextBox 6"/>
          <p:cNvSpPr txBox="1"/>
          <p:nvPr/>
        </p:nvSpPr>
        <p:spPr>
          <a:xfrm>
            <a:off x="685800" y="152400"/>
            <a:ext cx="3657600" cy="400110"/>
          </a:xfrm>
          <a:prstGeom prst="rect">
            <a:avLst/>
          </a:prstGeom>
          <a:noFill/>
        </p:spPr>
        <p:txBody>
          <a:bodyPr wrap="square" rtlCol="0">
            <a:spAutoFit/>
          </a:bodyPr>
          <a:lstStyle/>
          <a:p>
            <a:r>
              <a:rPr lang="en-US" sz="2000" dirty="0" smtClean="0">
                <a:solidFill>
                  <a:schemeClr val="accent2">
                    <a:lumMod val="75000"/>
                  </a:schemeClr>
                </a:solidFill>
              </a:rPr>
              <a:t>Employment Section</a:t>
            </a:r>
            <a:endParaRPr lang="en-US" sz="2000" dirty="0">
              <a:solidFill>
                <a:schemeClr val="accent2">
                  <a:lumMod val="75000"/>
                </a:schemeClr>
              </a:solidFill>
            </a:endParaRPr>
          </a:p>
        </p:txBody>
      </p:sp>
      <p:sp>
        <p:nvSpPr>
          <p:cNvPr id="6" name="Rectangle 5"/>
          <p:cNvSpPr/>
          <p:nvPr/>
        </p:nvSpPr>
        <p:spPr>
          <a:xfrm>
            <a:off x="1219200" y="838200"/>
            <a:ext cx="6400800" cy="2446824"/>
          </a:xfrm>
          <a:prstGeom prst="rect">
            <a:avLst/>
          </a:prstGeom>
        </p:spPr>
        <p:txBody>
          <a:bodyPr wrap="square">
            <a:spAutoFit/>
          </a:bodyPr>
          <a:lstStyle/>
          <a:p>
            <a:pPr>
              <a:lnSpc>
                <a:spcPct val="150000"/>
              </a:lnSpc>
              <a:buFont typeface="Arial" pitchFamily="34" charset="0"/>
              <a:buChar char="•"/>
            </a:pPr>
            <a:r>
              <a:rPr lang="en-US" dirty="0" smtClean="0"/>
              <a:t> Devote the most space to jobs that are directly related to your target position. </a:t>
            </a:r>
          </a:p>
          <a:p>
            <a:pPr>
              <a:lnSpc>
                <a:spcPct val="150000"/>
              </a:lnSpc>
            </a:pPr>
            <a:endParaRPr lang="en-US" sz="1050" dirty="0" smtClean="0"/>
          </a:p>
          <a:p>
            <a:pPr>
              <a:lnSpc>
                <a:spcPct val="150000"/>
              </a:lnSpc>
              <a:buFont typeface="Arial" pitchFamily="34" charset="0"/>
              <a:buChar char="•"/>
            </a:pPr>
            <a:r>
              <a:rPr lang="en-US" dirty="0" smtClean="0"/>
              <a:t> John Smith is applying for an English teaching job, so he spends more time discussing his position as a Grammar Tutor than as a Piano Tutor.</a:t>
            </a:r>
          </a:p>
        </p:txBody>
      </p:sp>
      <p:pic>
        <p:nvPicPr>
          <p:cNvPr id="5" name="Picture 4" descr="Resume 1.png"/>
          <p:cNvPicPr>
            <a:picLocks noChangeAspect="1"/>
          </p:cNvPicPr>
          <p:nvPr/>
        </p:nvPicPr>
        <p:blipFill>
          <a:blip r:embed="rId2" cstate="print"/>
          <a:srcRect t="57792"/>
          <a:stretch>
            <a:fillRect/>
          </a:stretch>
        </p:blipFill>
        <p:spPr>
          <a:xfrm>
            <a:off x="1828800" y="3810000"/>
            <a:ext cx="5516399" cy="2889274"/>
          </a:xfrm>
          <a:prstGeom prst="rect">
            <a:avLst/>
          </a:prstGeom>
        </p:spPr>
      </p:pic>
    </p:spTree>
    <p:extLst>
      <p:ext uri="{BB962C8B-B14F-4D97-AF65-F5344CB8AC3E}">
        <p14:creationId xmlns:p14="http://schemas.microsoft.com/office/powerpoint/2010/main" xmlns="" xmlns:p="http://schemas.openxmlformats.org/presentationml/2006/main" xmlns:r="http://schemas.openxmlformats.org/officeDocument/2006/relationships" xmlns:a="http://schemas.openxmlformats.org/drawingml/2006/main" val="370993116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TextBox 6"/>
          <p:cNvSpPr txBox="1"/>
          <p:nvPr/>
        </p:nvSpPr>
        <p:spPr>
          <a:xfrm>
            <a:off x="685800" y="152400"/>
            <a:ext cx="3657600" cy="400110"/>
          </a:xfrm>
          <a:prstGeom prst="rect">
            <a:avLst/>
          </a:prstGeom>
          <a:noFill/>
        </p:spPr>
        <p:txBody>
          <a:bodyPr wrap="square" rtlCol="0">
            <a:spAutoFit/>
          </a:bodyPr>
          <a:lstStyle/>
          <a:p>
            <a:r>
              <a:rPr lang="en-US" sz="2000" dirty="0" smtClean="0">
                <a:solidFill>
                  <a:schemeClr val="accent2">
                    <a:lumMod val="75000"/>
                  </a:schemeClr>
                </a:solidFill>
              </a:rPr>
              <a:t>Employment Section</a:t>
            </a:r>
            <a:endParaRPr lang="en-US" sz="2000" dirty="0">
              <a:solidFill>
                <a:schemeClr val="accent2">
                  <a:lumMod val="75000"/>
                </a:schemeClr>
              </a:solidFill>
            </a:endParaRPr>
          </a:p>
        </p:txBody>
      </p:sp>
      <p:pic>
        <p:nvPicPr>
          <p:cNvPr id="10" name="Picture 9" descr="Resume 1.png"/>
          <p:cNvPicPr>
            <a:picLocks noChangeAspect="1"/>
          </p:cNvPicPr>
          <p:nvPr/>
        </p:nvPicPr>
        <p:blipFill>
          <a:blip r:embed="rId2" cstate="print"/>
          <a:stretch>
            <a:fillRect/>
          </a:stretch>
        </p:blipFill>
        <p:spPr>
          <a:xfrm>
            <a:off x="1828800" y="3810000"/>
            <a:ext cx="5488623" cy="2889504"/>
          </a:xfrm>
          <a:prstGeom prst="rect">
            <a:avLst/>
          </a:prstGeom>
        </p:spPr>
      </p:pic>
      <p:sp>
        <p:nvSpPr>
          <p:cNvPr id="5" name="Rectangle 4"/>
          <p:cNvSpPr/>
          <p:nvPr/>
        </p:nvSpPr>
        <p:spPr>
          <a:xfrm>
            <a:off x="1295400" y="1371600"/>
            <a:ext cx="6400800" cy="923330"/>
          </a:xfrm>
          <a:prstGeom prst="rect">
            <a:avLst/>
          </a:prstGeom>
        </p:spPr>
        <p:txBody>
          <a:bodyPr wrap="square">
            <a:spAutoFit/>
          </a:bodyPr>
          <a:lstStyle/>
          <a:p>
            <a:pPr>
              <a:lnSpc>
                <a:spcPct val="150000"/>
              </a:lnSpc>
            </a:pPr>
            <a:r>
              <a:rPr lang="en-US" dirty="0" smtClean="0"/>
              <a:t>Notice that this applicant avoids using </a:t>
            </a:r>
            <a:r>
              <a:rPr lang="en-US" i="1" dirty="0" smtClean="0"/>
              <a:t>I</a:t>
            </a:r>
            <a:r>
              <a:rPr lang="en-US" dirty="0" smtClean="0"/>
              <a:t> and, instead, begins his bullet points with strong verbs.</a:t>
            </a:r>
            <a:endParaRPr lang="en-US" dirty="0"/>
          </a:p>
        </p:txBody>
      </p:sp>
    </p:spTree>
    <p:extLst>
      <p:ext uri="{BB962C8B-B14F-4D97-AF65-F5344CB8AC3E}">
        <p14:creationId xmlns:p14="http://schemas.microsoft.com/office/powerpoint/2010/main" xmlns="" xmlns:p="http://schemas.openxmlformats.org/presentationml/2006/main" xmlns:r="http://schemas.openxmlformats.org/officeDocument/2006/relationships" xmlns:a="http://schemas.openxmlformats.org/drawingml/2006/main" val="370993116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Business Letters</a:t>
            </a:r>
            <a:endParaRPr lang="en-US" dirty="0"/>
          </a:p>
        </p:txBody>
      </p:sp>
      <p:sp>
        <p:nvSpPr>
          <p:cNvPr id="5" name="TextBox 4"/>
          <p:cNvSpPr txBox="1"/>
          <p:nvPr/>
        </p:nvSpPr>
        <p:spPr>
          <a:xfrm>
            <a:off x="533400" y="1524000"/>
            <a:ext cx="3657600" cy="400110"/>
          </a:xfrm>
          <a:prstGeom prst="rect">
            <a:avLst/>
          </a:prstGeom>
          <a:noFill/>
        </p:spPr>
        <p:txBody>
          <a:bodyPr wrap="square" rtlCol="0">
            <a:spAutoFit/>
          </a:bodyPr>
          <a:lstStyle/>
          <a:p>
            <a:r>
              <a:rPr lang="en-US" sz="2000" dirty="0" smtClean="0">
                <a:solidFill>
                  <a:schemeClr val="accent2">
                    <a:lumMod val="75000"/>
                  </a:schemeClr>
                </a:solidFill>
              </a:rPr>
              <a:t>Choosing an Approach</a:t>
            </a:r>
            <a:endParaRPr lang="en-US" sz="2000" dirty="0">
              <a:solidFill>
                <a:schemeClr val="accent2">
                  <a:lumMod val="75000"/>
                </a:schemeClr>
              </a:solidFill>
            </a:endParaRPr>
          </a:p>
        </p:txBody>
      </p:sp>
      <p:sp>
        <p:nvSpPr>
          <p:cNvPr id="1025" name="Rectangle 1"/>
          <p:cNvSpPr>
            <a:spLocks noChangeArrowheads="1"/>
          </p:cNvSpPr>
          <p:nvPr/>
        </p:nvSpPr>
        <p:spPr bwMode="auto">
          <a:xfrm>
            <a:off x="609600" y="2196771"/>
            <a:ext cx="7924800" cy="263918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Arial" pitchFamily="34" charset="0"/>
                <a:ea typeface="Calibri" pitchFamily="34" charset="0"/>
                <a:cs typeface="Times New Roman" pitchFamily="18" charset="0"/>
              </a:rPr>
              <a:t>There are two main approaches to writing a business letter, one for bad news and one for good:</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tabLst/>
            </a:pPr>
            <a:r>
              <a:rPr kumimoji="0" lang="en-US" b="0" i="0" u="none" strike="noStrike" cap="none" normalizeH="0" baseline="0" dirty="0" smtClean="0">
                <a:ln>
                  <a:noFill/>
                </a:ln>
                <a:solidFill>
                  <a:schemeClr val="tx1"/>
                </a:solidFill>
                <a:effectLst/>
                <a:latin typeface="Arial" pitchFamily="34" charset="0"/>
                <a:ea typeface="Calibri" pitchFamily="34" charset="0"/>
                <a:cs typeface="Times New Roman" pitchFamily="18" charset="0"/>
              </a:rPr>
              <a:t>1. Use the </a:t>
            </a:r>
            <a:r>
              <a:rPr kumimoji="0" lang="en-US" u="sng" strike="noStrike" cap="none" normalizeH="0" baseline="0" dirty="0" smtClean="0">
                <a:ln>
                  <a:noFill/>
                </a:ln>
                <a:solidFill>
                  <a:schemeClr val="tx1"/>
                </a:solidFill>
                <a:effectLst/>
                <a:latin typeface="Arial" pitchFamily="34" charset="0"/>
                <a:ea typeface="Calibri" pitchFamily="34" charset="0"/>
                <a:cs typeface="Times New Roman" pitchFamily="18" charset="0"/>
              </a:rPr>
              <a:t>direct approach</a:t>
            </a:r>
            <a:r>
              <a:rPr kumimoji="0" lang="en-US" strike="noStrike" cap="none" normalizeH="0" baseline="0" dirty="0" smtClean="0">
                <a:ln>
                  <a:noFill/>
                </a:ln>
                <a:solidFill>
                  <a:schemeClr val="tx1"/>
                </a:solidFill>
                <a:effectLst/>
                <a:latin typeface="Arial" pitchFamily="34" charset="0"/>
                <a:ea typeface="Calibri" pitchFamily="34" charset="0"/>
                <a:cs typeface="Times New Roman" pitchFamily="18" charset="0"/>
              </a:rPr>
              <a:t> </a:t>
            </a:r>
            <a:r>
              <a:rPr kumimoji="0" lang="en-US" b="0" i="0" u="none" strike="noStrike" cap="none" normalizeH="0" baseline="0" dirty="0" smtClean="0">
                <a:ln>
                  <a:noFill/>
                </a:ln>
                <a:solidFill>
                  <a:schemeClr val="tx1"/>
                </a:solidFill>
                <a:effectLst/>
                <a:latin typeface="Arial" pitchFamily="34" charset="0"/>
                <a:ea typeface="Calibri" pitchFamily="34" charset="0"/>
                <a:cs typeface="Times New Roman" pitchFamily="18" charset="0"/>
              </a:rPr>
              <a:t>when relaying a positive message. Start with the main idea</a:t>
            </a:r>
            <a:r>
              <a:rPr kumimoji="0" lang="en-US" b="0" i="0" u="none" strike="noStrike" cap="none" normalizeH="0" dirty="0" smtClean="0">
                <a:ln>
                  <a:noFill/>
                </a:ln>
                <a:solidFill>
                  <a:schemeClr val="tx1"/>
                </a:solidFill>
                <a:effectLst/>
                <a:latin typeface="Arial" pitchFamily="34" charset="0"/>
                <a:ea typeface="Calibri" pitchFamily="34" charset="0"/>
                <a:cs typeface="Times New Roman" pitchFamily="18" charset="0"/>
              </a:rPr>
              <a:t> </a:t>
            </a:r>
            <a:r>
              <a:rPr kumimoji="0" lang="en-US" b="0" i="0" u="none" strike="noStrike" cap="none" normalizeH="0" baseline="0" dirty="0" smtClean="0">
                <a:ln>
                  <a:noFill/>
                </a:ln>
                <a:solidFill>
                  <a:schemeClr val="tx1"/>
                </a:solidFill>
                <a:effectLst/>
                <a:latin typeface="Arial" pitchFamily="34" charset="0"/>
                <a:ea typeface="Calibri" pitchFamily="34" charset="0"/>
                <a:cs typeface="Times New Roman" pitchFamily="18" charset="0"/>
              </a:rPr>
              <a:t>and then give the evidence.</a:t>
            </a:r>
          </a:p>
          <a:p>
            <a:pPr marL="0" marR="0" lvl="0" indent="0" algn="l" defTabSz="914400" rtl="0" eaLnBrk="0" fontAlgn="base" latinLnBrk="0" hangingPunct="0">
              <a:lnSpc>
                <a:spcPct val="100000"/>
              </a:lnSpc>
              <a:spcBef>
                <a:spcPct val="0"/>
              </a:spcBef>
              <a:spcAft>
                <a:spcPct val="0"/>
              </a:spcAft>
              <a:buClrTx/>
              <a:buSzTx/>
              <a:tabLst/>
            </a:pPr>
            <a:endParaRPr kumimoji="0" lang="en-US" sz="1050" b="0" i="0" u="none" strike="noStrike" cap="none" normalizeH="0" baseline="0" dirty="0" smtClean="0">
              <a:ln>
                <a:noFill/>
              </a:ln>
              <a:solidFill>
                <a:schemeClr val="tx1"/>
              </a:solidFill>
              <a:effectLst/>
              <a:latin typeface="Arial" pitchFamily="34" charset="0"/>
              <a:cs typeface="Arial" pitchFamily="34" charset="0"/>
            </a:endParaRPr>
          </a:p>
          <a:p>
            <a:pPr lvl="1" eaLnBrk="0" fontAlgn="base" hangingPunct="0">
              <a:spcBef>
                <a:spcPct val="0"/>
              </a:spcBef>
              <a:spcAft>
                <a:spcPct val="0"/>
              </a:spcAft>
            </a:pPr>
            <a:r>
              <a:rPr kumimoji="0" lang="en-US" b="0" i="0" u="none" strike="noStrike" cap="none" normalizeH="0" baseline="0" dirty="0" smtClean="0">
                <a:ln>
                  <a:noFill/>
                </a:ln>
                <a:solidFill>
                  <a:schemeClr val="tx1"/>
                </a:solidFill>
                <a:effectLst/>
                <a:latin typeface="Arial" pitchFamily="34" charset="0"/>
                <a:ea typeface="Calibri" pitchFamily="34" charset="0"/>
                <a:cs typeface="Times New Roman" pitchFamily="18" charset="0"/>
              </a:rPr>
              <a:t>Main idea: “We have decided to award the contract to your firm.”</a:t>
            </a:r>
          </a:p>
          <a:p>
            <a:pPr lvl="1" eaLnBrk="0" fontAlgn="base" hangingPunct="0">
              <a:spcBef>
                <a:spcPct val="0"/>
              </a:spcBef>
              <a:spcAft>
                <a:spcPct val="0"/>
              </a:spcAft>
            </a:pPr>
            <a:endParaRPr kumimoji="0" lang="en-US" sz="1000" b="0" i="0" u="none" strike="noStrike" cap="none" normalizeH="0" baseline="0" dirty="0" smtClean="0">
              <a:ln>
                <a:noFill/>
              </a:ln>
              <a:solidFill>
                <a:schemeClr val="tx1"/>
              </a:solidFill>
              <a:effectLst/>
              <a:latin typeface="Arial" pitchFamily="34" charset="0"/>
              <a:cs typeface="Arial" pitchFamily="34" charset="0"/>
            </a:endParaRPr>
          </a:p>
          <a:p>
            <a:pPr lvl="1" eaLnBrk="0" fontAlgn="base" hangingPunct="0">
              <a:spcBef>
                <a:spcPct val="0"/>
              </a:spcBef>
              <a:spcAft>
                <a:spcPct val="0"/>
              </a:spcAft>
            </a:pPr>
            <a:r>
              <a:rPr kumimoji="0" lang="en-US" b="0" i="0" u="none" strike="noStrike" cap="none" normalizeH="0" baseline="0" dirty="0" smtClean="0">
                <a:ln>
                  <a:noFill/>
                </a:ln>
                <a:solidFill>
                  <a:schemeClr val="tx1"/>
                </a:solidFill>
                <a:effectLst/>
                <a:latin typeface="Arial" pitchFamily="34" charset="0"/>
                <a:ea typeface="Calibri" pitchFamily="34" charset="0"/>
                <a:cs typeface="Times New Roman" pitchFamily="18" charset="0"/>
              </a:rPr>
              <a:t>Evidence: “You have more experience and better testimonials than any of your competitors.”</a:t>
            </a:r>
          </a:p>
        </p:txBody>
      </p:sp>
      <p:pic>
        <p:nvPicPr>
          <p:cNvPr id="33795" name="Picture 3" descr="C:\Users\labbie\AppData\Local\Microsoft\Windows\Temporary Internet Files\Content.IE5\P0HP07GI\MC900053612[1].wmf"/>
          <p:cNvPicPr>
            <a:picLocks noChangeAspect="1" noChangeArrowheads="1"/>
          </p:cNvPicPr>
          <p:nvPr/>
        </p:nvPicPr>
        <p:blipFill>
          <a:blip r:embed="rId2" cstate="print"/>
          <a:srcRect/>
          <a:stretch>
            <a:fillRect/>
          </a:stretch>
        </p:blipFill>
        <p:spPr bwMode="auto">
          <a:xfrm>
            <a:off x="4876800" y="4876800"/>
            <a:ext cx="1757477" cy="1769364"/>
          </a:xfrm>
          <a:prstGeom prst="rect">
            <a:avLst/>
          </a:prstGeom>
          <a:noFill/>
        </p:spPr>
      </p:pic>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Business Letters</a:t>
            </a:r>
            <a:endParaRPr lang="en-US" dirty="0"/>
          </a:p>
        </p:txBody>
      </p:sp>
      <p:sp>
        <p:nvSpPr>
          <p:cNvPr id="5" name="TextBox 4"/>
          <p:cNvSpPr txBox="1"/>
          <p:nvPr/>
        </p:nvSpPr>
        <p:spPr>
          <a:xfrm>
            <a:off x="533400" y="1524000"/>
            <a:ext cx="3657600" cy="400110"/>
          </a:xfrm>
          <a:prstGeom prst="rect">
            <a:avLst/>
          </a:prstGeom>
          <a:noFill/>
        </p:spPr>
        <p:txBody>
          <a:bodyPr wrap="square" rtlCol="0">
            <a:spAutoFit/>
          </a:bodyPr>
          <a:lstStyle/>
          <a:p>
            <a:r>
              <a:rPr lang="en-US" sz="2000" dirty="0" smtClean="0">
                <a:solidFill>
                  <a:schemeClr val="accent2">
                    <a:lumMod val="75000"/>
                  </a:schemeClr>
                </a:solidFill>
              </a:rPr>
              <a:t>Choosing an Approach</a:t>
            </a:r>
            <a:endParaRPr lang="en-US" sz="2000" dirty="0">
              <a:solidFill>
                <a:schemeClr val="accent2">
                  <a:lumMod val="75000"/>
                </a:schemeClr>
              </a:solidFill>
            </a:endParaRPr>
          </a:p>
        </p:txBody>
      </p:sp>
      <p:sp>
        <p:nvSpPr>
          <p:cNvPr id="1025" name="Rectangle 1"/>
          <p:cNvSpPr>
            <a:spLocks noChangeArrowheads="1"/>
          </p:cNvSpPr>
          <p:nvPr/>
        </p:nvSpPr>
        <p:spPr bwMode="auto">
          <a:xfrm>
            <a:off x="609600" y="2200617"/>
            <a:ext cx="7924800" cy="235449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Arial" pitchFamily="34" charset="0"/>
                <a:ea typeface="Calibri" pitchFamily="34" charset="0"/>
                <a:cs typeface="Times New Roman" pitchFamily="18" charset="0"/>
              </a:rPr>
              <a:t>There are two main approaches to writing a business letter, one for bad news and one for good:</a:t>
            </a:r>
          </a:p>
          <a:p>
            <a:pPr lvl="1" eaLnBrk="0" fontAlgn="base" hangingPunct="0">
              <a:spcBef>
                <a:spcPct val="0"/>
              </a:spcBef>
              <a:spcAft>
                <a:spcPct val="0"/>
              </a:spcAft>
            </a:pP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tabLst/>
            </a:pPr>
            <a:r>
              <a:rPr kumimoji="0" lang="en-US" b="0" i="0" u="none" strike="noStrike" cap="none" normalizeH="0" baseline="0" dirty="0" smtClean="0">
                <a:ln>
                  <a:noFill/>
                </a:ln>
                <a:solidFill>
                  <a:schemeClr val="tx1"/>
                </a:solidFill>
                <a:effectLst/>
                <a:latin typeface="Arial" pitchFamily="34" charset="0"/>
                <a:ea typeface="Calibri" pitchFamily="34" charset="0"/>
                <a:cs typeface="Times New Roman" pitchFamily="18" charset="0"/>
              </a:rPr>
              <a:t>2. Use the </a:t>
            </a:r>
            <a:r>
              <a:rPr kumimoji="0" lang="en-US" i="0" u="sng" strike="noStrike" cap="none" normalizeH="0" baseline="0" dirty="0" smtClean="0">
                <a:ln>
                  <a:noFill/>
                </a:ln>
                <a:solidFill>
                  <a:schemeClr val="tx1"/>
                </a:solidFill>
                <a:effectLst/>
                <a:latin typeface="Arial" pitchFamily="34" charset="0"/>
                <a:ea typeface="Calibri" pitchFamily="34" charset="0"/>
                <a:cs typeface="Times New Roman" pitchFamily="18" charset="0"/>
              </a:rPr>
              <a:t>indirect approach</a:t>
            </a:r>
            <a:r>
              <a:rPr kumimoji="0" lang="en-US" i="0" strike="noStrike" cap="none" normalizeH="0" baseline="0" dirty="0" smtClean="0">
                <a:ln>
                  <a:noFill/>
                </a:ln>
                <a:solidFill>
                  <a:schemeClr val="tx1"/>
                </a:solidFill>
                <a:effectLst/>
                <a:latin typeface="Arial" pitchFamily="34" charset="0"/>
                <a:ea typeface="Calibri" pitchFamily="34" charset="0"/>
                <a:cs typeface="Times New Roman" pitchFamily="18" charset="0"/>
              </a:rPr>
              <a:t> </a:t>
            </a:r>
            <a:r>
              <a:rPr kumimoji="0" lang="en-US" b="0" i="0" u="none" strike="noStrike" cap="none" normalizeH="0" baseline="0" dirty="0" smtClean="0">
                <a:ln>
                  <a:noFill/>
                </a:ln>
                <a:solidFill>
                  <a:schemeClr val="tx1"/>
                </a:solidFill>
                <a:effectLst/>
                <a:latin typeface="Arial" pitchFamily="34" charset="0"/>
                <a:ea typeface="Calibri" pitchFamily="34" charset="0"/>
                <a:cs typeface="Times New Roman" pitchFamily="18" charset="0"/>
              </a:rPr>
              <a:t>when relaying a negative message. Start with the evidence and build up to the main idea.</a:t>
            </a:r>
          </a:p>
          <a:p>
            <a:pPr marL="0" marR="0" lvl="0" indent="0" algn="l" defTabSz="914400" rtl="0" eaLnBrk="0" fontAlgn="base" latinLnBrk="0" hangingPunct="0">
              <a:lnSpc>
                <a:spcPct val="100000"/>
              </a:lnSpc>
              <a:spcBef>
                <a:spcPct val="0"/>
              </a:spcBef>
              <a:spcAft>
                <a:spcPct val="0"/>
              </a:spcAft>
              <a:buClrTx/>
              <a:buSzTx/>
              <a:buFont typeface="Arial" pitchFamily="34" charset="0"/>
              <a:buChar char="•"/>
              <a:tabLst/>
            </a:pPr>
            <a:endParaRPr kumimoji="0" lang="en-US" sz="1000" b="0" i="0" u="none" strike="noStrike" cap="none" normalizeH="0" baseline="0" dirty="0" smtClean="0">
              <a:ln>
                <a:noFill/>
              </a:ln>
              <a:solidFill>
                <a:schemeClr val="tx1"/>
              </a:solidFill>
              <a:effectLst/>
              <a:latin typeface="Arial" pitchFamily="34" charset="0"/>
              <a:cs typeface="Arial" pitchFamily="34" charset="0"/>
            </a:endParaRPr>
          </a:p>
          <a:p>
            <a:pPr lvl="1" eaLnBrk="0" fontAlgn="base" hangingPunct="0">
              <a:spcBef>
                <a:spcPct val="0"/>
              </a:spcBef>
              <a:spcAft>
                <a:spcPct val="0"/>
              </a:spcAft>
            </a:pPr>
            <a:r>
              <a:rPr kumimoji="0" lang="en-US" b="0" i="0" u="none" strike="noStrike" cap="none" normalizeH="0" baseline="0" dirty="0" smtClean="0">
                <a:ln>
                  <a:noFill/>
                </a:ln>
                <a:solidFill>
                  <a:schemeClr val="tx1"/>
                </a:solidFill>
                <a:effectLst/>
                <a:latin typeface="Arial" pitchFamily="34" charset="0"/>
                <a:ea typeface="Calibri" pitchFamily="34" charset="0"/>
                <a:cs typeface="Times New Roman" pitchFamily="18" charset="0"/>
              </a:rPr>
              <a:t>Evidence: “Our products don’t come with a water damage warranty.”</a:t>
            </a:r>
          </a:p>
          <a:p>
            <a:pPr lvl="1" eaLnBrk="0" fontAlgn="base" hangingPunct="0">
              <a:spcBef>
                <a:spcPct val="0"/>
              </a:spcBef>
              <a:spcAft>
                <a:spcPct val="0"/>
              </a:spcAft>
            </a:pPr>
            <a:endParaRPr kumimoji="0" lang="en-US" sz="1050" b="0" i="0" u="none" strike="noStrike" cap="none" normalizeH="0" baseline="0" dirty="0" smtClean="0">
              <a:ln>
                <a:noFill/>
              </a:ln>
              <a:solidFill>
                <a:schemeClr val="tx1"/>
              </a:solidFill>
              <a:effectLst/>
              <a:latin typeface="Arial" pitchFamily="34" charset="0"/>
              <a:cs typeface="Arial" pitchFamily="34" charset="0"/>
            </a:endParaRPr>
          </a:p>
          <a:p>
            <a:pPr lvl="1" eaLnBrk="0" fontAlgn="base" hangingPunct="0">
              <a:spcBef>
                <a:spcPct val="0"/>
              </a:spcBef>
              <a:spcAft>
                <a:spcPct val="0"/>
              </a:spcAft>
            </a:pPr>
            <a:r>
              <a:rPr kumimoji="0" lang="en-US" b="0" i="0" u="none" strike="noStrike" cap="none" normalizeH="0" baseline="0" dirty="0" smtClean="0">
                <a:ln>
                  <a:noFill/>
                </a:ln>
                <a:solidFill>
                  <a:schemeClr val="tx1"/>
                </a:solidFill>
                <a:effectLst/>
                <a:latin typeface="Arial" pitchFamily="34" charset="0"/>
                <a:ea typeface="Calibri" pitchFamily="34" charset="0"/>
                <a:cs typeface="Times New Roman" pitchFamily="18" charset="0"/>
              </a:rPr>
              <a:t>Main idea: “Unfortunately,</a:t>
            </a:r>
            <a:r>
              <a:rPr kumimoji="0" lang="en-US" b="0" i="0" u="none" strike="noStrike" cap="none" normalizeH="0" dirty="0" smtClean="0">
                <a:ln>
                  <a:noFill/>
                </a:ln>
                <a:solidFill>
                  <a:schemeClr val="tx1"/>
                </a:solidFill>
                <a:effectLst/>
                <a:latin typeface="Arial" pitchFamily="34" charset="0"/>
                <a:ea typeface="Calibri" pitchFamily="34" charset="0"/>
                <a:cs typeface="Times New Roman" pitchFamily="18" charset="0"/>
              </a:rPr>
              <a:t> w</a:t>
            </a:r>
            <a:r>
              <a:rPr kumimoji="0" lang="en-US" b="0" i="0" u="none" strike="noStrike" cap="none" normalizeH="0" baseline="0" dirty="0" smtClean="0">
                <a:ln>
                  <a:noFill/>
                </a:ln>
                <a:solidFill>
                  <a:schemeClr val="tx1"/>
                </a:solidFill>
                <a:effectLst/>
                <a:latin typeface="Arial" pitchFamily="34" charset="0"/>
                <a:ea typeface="Calibri" pitchFamily="34" charset="0"/>
                <a:cs typeface="Times New Roman" pitchFamily="18" charset="0"/>
              </a:rPr>
              <a:t>e won’t be able to grant your claim.”</a:t>
            </a:r>
            <a:endParaRPr kumimoji="0" lang="en-US" b="0" i="0" u="none" strike="noStrike" cap="none" normalizeH="0" baseline="0" dirty="0" smtClean="0">
              <a:ln>
                <a:noFill/>
              </a:ln>
              <a:solidFill>
                <a:schemeClr val="tx1"/>
              </a:solidFill>
              <a:effectLst/>
              <a:latin typeface="Arial" pitchFamily="34" charset="0"/>
              <a:cs typeface="Arial" pitchFamily="34" charset="0"/>
            </a:endParaRPr>
          </a:p>
        </p:txBody>
      </p:sp>
      <p:pic>
        <p:nvPicPr>
          <p:cNvPr id="34819" name="Picture 3" descr="C:\Users\labbie\AppData\Local\Microsoft\Windows\Temporary Internet Files\Content.IE5\NYJFXFWS\MC900439799[1].png"/>
          <p:cNvPicPr>
            <a:picLocks noChangeAspect="1" noChangeArrowheads="1"/>
          </p:cNvPicPr>
          <p:nvPr/>
        </p:nvPicPr>
        <p:blipFill>
          <a:blip r:embed="rId2" cstate="print"/>
          <a:srcRect/>
          <a:stretch>
            <a:fillRect/>
          </a:stretch>
        </p:blipFill>
        <p:spPr bwMode="auto">
          <a:xfrm rot="5235058">
            <a:off x="4864806" y="4179005"/>
            <a:ext cx="2743200" cy="2743200"/>
          </a:xfrm>
          <a:prstGeom prst="rect">
            <a:avLst/>
          </a:prstGeom>
          <a:noFill/>
        </p:spPr>
      </p:pic>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TextBox 4"/>
          <p:cNvSpPr txBox="1"/>
          <p:nvPr/>
        </p:nvSpPr>
        <p:spPr>
          <a:xfrm>
            <a:off x="457200" y="457200"/>
            <a:ext cx="3657600" cy="400110"/>
          </a:xfrm>
          <a:prstGeom prst="rect">
            <a:avLst/>
          </a:prstGeom>
          <a:noFill/>
        </p:spPr>
        <p:txBody>
          <a:bodyPr wrap="square" rtlCol="0">
            <a:spAutoFit/>
          </a:bodyPr>
          <a:lstStyle/>
          <a:p>
            <a:r>
              <a:rPr lang="en-US" sz="2000" dirty="0" smtClean="0">
                <a:solidFill>
                  <a:schemeClr val="accent2">
                    <a:lumMod val="75000"/>
                  </a:schemeClr>
                </a:solidFill>
              </a:rPr>
              <a:t>The “You” Attitude</a:t>
            </a:r>
            <a:endParaRPr lang="en-US" sz="2000" dirty="0">
              <a:solidFill>
                <a:schemeClr val="accent2">
                  <a:lumMod val="75000"/>
                </a:schemeClr>
              </a:solidFill>
            </a:endParaRPr>
          </a:p>
        </p:txBody>
      </p:sp>
      <p:sp>
        <p:nvSpPr>
          <p:cNvPr id="1025" name="Rectangle 1"/>
          <p:cNvSpPr>
            <a:spLocks noChangeArrowheads="1"/>
          </p:cNvSpPr>
          <p:nvPr/>
        </p:nvSpPr>
        <p:spPr bwMode="auto">
          <a:xfrm>
            <a:off x="457200" y="1371600"/>
            <a:ext cx="7924800" cy="203132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en-US" dirty="0" smtClean="0"/>
              <a:t>To turn the focus toward the audience, try to replace words such as </a:t>
            </a:r>
            <a:r>
              <a:rPr lang="en-US" i="1" dirty="0" smtClean="0"/>
              <a:t>I, me, mine, we, us, </a:t>
            </a:r>
            <a:r>
              <a:rPr lang="en-US" dirty="0" smtClean="0"/>
              <a:t>and </a:t>
            </a:r>
            <a:r>
              <a:rPr lang="en-US" i="1" dirty="0" smtClean="0"/>
              <a:t>our </a:t>
            </a:r>
            <a:r>
              <a:rPr lang="en-US" dirty="0" smtClean="0"/>
              <a:t>with </a:t>
            </a:r>
            <a:r>
              <a:rPr lang="en-US" i="1" dirty="0" smtClean="0"/>
              <a:t>you </a:t>
            </a:r>
            <a:r>
              <a:rPr lang="en-US" dirty="0" smtClean="0"/>
              <a:t>and </a:t>
            </a:r>
            <a:r>
              <a:rPr lang="en-US" i="1" dirty="0" smtClean="0"/>
              <a:t>yours.</a:t>
            </a:r>
            <a:endParaRPr lang="en-US" dirty="0" smtClean="0"/>
          </a:p>
          <a:p>
            <a:r>
              <a:rPr lang="en-US" dirty="0" smtClean="0"/>
              <a:t> </a:t>
            </a:r>
          </a:p>
          <a:p>
            <a:r>
              <a:rPr lang="en-US" dirty="0" smtClean="0"/>
              <a:t> </a:t>
            </a:r>
          </a:p>
          <a:p>
            <a:r>
              <a:rPr lang="en-US" dirty="0" smtClean="0"/>
              <a:t> </a:t>
            </a:r>
          </a:p>
          <a:p>
            <a:r>
              <a:rPr lang="en-US" dirty="0" smtClean="0"/>
              <a:t> </a:t>
            </a:r>
          </a:p>
          <a:p>
            <a:r>
              <a:rPr lang="en-US" dirty="0" smtClean="0"/>
              <a:t> </a:t>
            </a:r>
            <a:endParaRPr lang="en-US" dirty="0"/>
          </a:p>
        </p:txBody>
      </p:sp>
      <p:graphicFrame>
        <p:nvGraphicFramePr>
          <p:cNvPr id="6" name="Table 5"/>
          <p:cNvGraphicFramePr>
            <a:graphicFrameLocks noGrp="1"/>
          </p:cNvGraphicFramePr>
          <p:nvPr/>
        </p:nvGraphicFramePr>
        <p:xfrm>
          <a:off x="1524000" y="2895600"/>
          <a:ext cx="6096000" cy="2468880"/>
        </p:xfrm>
        <a:graphic>
          <a:graphicData uri="http://schemas.openxmlformats.org/drawingml/2006/table">
            <a:tbl>
              <a:tblPr firstRow="1" bandRow="1">
                <a:tableStyleId>{5C22544A-7EE6-4342-B048-85BDC9FD1C3A}</a:tableStyleId>
              </a:tblPr>
              <a:tblGrid>
                <a:gridCol w="3048000"/>
                <a:gridCol w="3048000"/>
              </a:tblGrid>
              <a:tr h="334297">
                <a:tc>
                  <a:txBody>
                    <a:bodyPr/>
                    <a:lstStyle/>
                    <a:p>
                      <a:r>
                        <a:rPr lang="en-US" dirty="0" smtClean="0"/>
                        <a:t>Change this:</a:t>
                      </a:r>
                      <a:endParaRPr lang="en-US" dirty="0"/>
                    </a:p>
                  </a:txBody>
                  <a:tcPr/>
                </a:tc>
                <a:tc>
                  <a:txBody>
                    <a:bodyPr/>
                    <a:lstStyle/>
                    <a:p>
                      <a:r>
                        <a:rPr lang="en-US" dirty="0" smtClean="0"/>
                        <a:t>To this:</a:t>
                      </a:r>
                      <a:endParaRPr lang="en-US" dirty="0"/>
                    </a:p>
                  </a:txBody>
                  <a:tcPr/>
                </a:tc>
              </a:tr>
              <a:tr h="83574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We have a wide variety of products to choose from.</a:t>
                      </a:r>
                    </a:p>
                    <a:p>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You can choose from our wide variety of products.</a:t>
                      </a:r>
                    </a:p>
                    <a:p>
                      <a:endParaRPr lang="en-US" dirty="0"/>
                    </a:p>
                  </a:txBody>
                  <a:tcPr/>
                </a:tc>
              </a:tr>
              <a:tr h="108646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We will ship our newest toaster oven model to you as soon as we can.</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You should receive your new toaster oven by the beginning of next week.</a:t>
                      </a:r>
                    </a:p>
                    <a:p>
                      <a:endParaRPr lang="en-US" dirty="0"/>
                    </a:p>
                  </a:txBody>
                  <a:tcPr/>
                </a:tc>
              </a:tr>
            </a:tbl>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685800" y="1295400"/>
            <a:ext cx="7924800" cy="535531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endParaRPr lang="en-US" dirty="0" smtClean="0"/>
          </a:p>
          <a:p>
            <a:pPr>
              <a:buFont typeface="Arial" pitchFamily="34" charset="0"/>
              <a:buChar char="•"/>
            </a:pPr>
            <a:r>
              <a:rPr lang="en-US" dirty="0" smtClean="0"/>
              <a:t> Try to maintain a courteous tone.</a:t>
            </a:r>
          </a:p>
          <a:p>
            <a:pPr>
              <a:buFont typeface="Arial" pitchFamily="34" charset="0"/>
              <a:buChar char="•"/>
            </a:pPr>
            <a:endParaRPr lang="en-US" dirty="0" smtClean="0"/>
          </a:p>
          <a:p>
            <a:pPr>
              <a:buFont typeface="Arial" pitchFamily="34" charset="0"/>
              <a:buChar char="•"/>
            </a:pPr>
            <a:r>
              <a:rPr lang="en-US" dirty="0" smtClean="0"/>
              <a:t> Look for positive ways to relay negative news.</a:t>
            </a:r>
          </a:p>
          <a:p>
            <a:pPr>
              <a:buFont typeface="Arial" pitchFamily="34" charset="0"/>
              <a:buChar char="•"/>
            </a:pPr>
            <a:endParaRPr lang="en-US" dirty="0" smtClean="0"/>
          </a:p>
          <a:p>
            <a:pPr>
              <a:buFont typeface="Arial" pitchFamily="34" charset="0"/>
              <a:buChar char="•"/>
            </a:pPr>
            <a:r>
              <a:rPr lang="en-US" dirty="0" smtClean="0"/>
              <a:t> When appropriate, use euphemisms—words or phrases that express a thought in milder terms:</a:t>
            </a:r>
          </a:p>
          <a:p>
            <a:pPr lvl="1"/>
            <a:endParaRPr lang="en-US" i="1" dirty="0" smtClean="0"/>
          </a:p>
          <a:p>
            <a:pPr lvl="1"/>
            <a:r>
              <a:rPr lang="en-US" i="1" dirty="0" smtClean="0"/>
              <a:t>senior citizens</a:t>
            </a:r>
            <a:r>
              <a:rPr lang="en-US" dirty="0" smtClean="0"/>
              <a:t> for </a:t>
            </a:r>
            <a:r>
              <a:rPr lang="en-US" i="1" dirty="0" smtClean="0"/>
              <a:t>old people</a:t>
            </a:r>
            <a:endParaRPr lang="en-US" dirty="0" smtClean="0"/>
          </a:p>
          <a:p>
            <a:pPr lvl="1"/>
            <a:r>
              <a:rPr lang="en-US" i="1" dirty="0" smtClean="0"/>
              <a:t>restructuring</a:t>
            </a:r>
            <a:r>
              <a:rPr lang="en-US" dirty="0" smtClean="0"/>
              <a:t> for </a:t>
            </a:r>
            <a:r>
              <a:rPr lang="en-US" i="1" dirty="0" smtClean="0"/>
              <a:t>laying off</a:t>
            </a:r>
            <a:endParaRPr lang="en-US" dirty="0" smtClean="0"/>
          </a:p>
          <a:p>
            <a:r>
              <a:rPr lang="en-US" dirty="0" smtClean="0"/>
              <a:t> </a:t>
            </a:r>
          </a:p>
          <a:p>
            <a:r>
              <a:rPr lang="en-US" dirty="0" smtClean="0"/>
              <a:t> </a:t>
            </a:r>
          </a:p>
          <a:p>
            <a:r>
              <a:rPr lang="en-US" dirty="0" smtClean="0"/>
              <a:t> </a:t>
            </a:r>
          </a:p>
          <a:p>
            <a:r>
              <a:rPr lang="en-US" dirty="0" smtClean="0"/>
              <a:t> </a:t>
            </a:r>
          </a:p>
          <a:p>
            <a:r>
              <a:rPr lang="en-US" dirty="0" smtClean="0"/>
              <a:t> </a:t>
            </a:r>
          </a:p>
          <a:p>
            <a:r>
              <a:rPr lang="en-US" dirty="0" smtClean="0"/>
              <a:t> </a:t>
            </a:r>
          </a:p>
          <a:p>
            <a:r>
              <a:rPr lang="en-US" dirty="0" smtClean="0"/>
              <a:t> </a:t>
            </a:r>
          </a:p>
          <a:p>
            <a:r>
              <a:rPr lang="en-US" dirty="0" smtClean="0"/>
              <a:t> </a:t>
            </a:r>
          </a:p>
          <a:p>
            <a:r>
              <a:rPr lang="en-US" dirty="0" smtClean="0"/>
              <a:t> </a:t>
            </a:r>
            <a:endParaRPr lang="en-US" dirty="0"/>
          </a:p>
        </p:txBody>
      </p:sp>
      <p:sp>
        <p:nvSpPr>
          <p:cNvPr id="8" name="TextBox 7"/>
          <p:cNvSpPr txBox="1"/>
          <p:nvPr/>
        </p:nvSpPr>
        <p:spPr>
          <a:xfrm>
            <a:off x="457200" y="457200"/>
            <a:ext cx="5638800" cy="400110"/>
          </a:xfrm>
          <a:prstGeom prst="rect">
            <a:avLst/>
          </a:prstGeom>
          <a:noFill/>
        </p:spPr>
        <p:txBody>
          <a:bodyPr wrap="square" rtlCol="0">
            <a:spAutoFit/>
          </a:bodyPr>
          <a:lstStyle/>
          <a:p>
            <a:r>
              <a:rPr lang="en-US" sz="2000" dirty="0" smtClean="0">
                <a:solidFill>
                  <a:schemeClr val="accent2">
                    <a:lumMod val="75000"/>
                  </a:schemeClr>
                </a:solidFill>
              </a:rPr>
              <a:t>Staying Polite and Emphasizing the Positive</a:t>
            </a:r>
            <a:endParaRPr lang="en-US" sz="2000" dirty="0">
              <a:solidFill>
                <a:schemeClr val="accent2">
                  <a:lumMod val="75000"/>
                </a:schemeClr>
              </a:solidFill>
            </a:endParaRPr>
          </a:p>
        </p:txBody>
      </p:sp>
      <p:pic>
        <p:nvPicPr>
          <p:cNvPr id="1033" name="Picture 9" descr="C:\Users\labbie\AppData\Local\Microsoft\Windows\Temporary Internet Files\Content.IE5\P0HP07GI\MC900290800[1].wmf"/>
          <p:cNvPicPr>
            <a:picLocks noChangeAspect="1" noChangeArrowheads="1"/>
          </p:cNvPicPr>
          <p:nvPr/>
        </p:nvPicPr>
        <p:blipFill>
          <a:blip r:embed="rId2" cstate="print"/>
          <a:srcRect/>
          <a:stretch>
            <a:fillRect/>
          </a:stretch>
        </p:blipFill>
        <p:spPr bwMode="auto">
          <a:xfrm>
            <a:off x="5486400" y="3886200"/>
            <a:ext cx="2172832" cy="1871050"/>
          </a:xfrm>
          <a:prstGeom prst="rect">
            <a:avLst/>
          </a:prstGeom>
          <a:noFill/>
        </p:spPr>
      </p:pic>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685800" y="1502540"/>
            <a:ext cx="7924800" cy="286232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endParaRPr lang="en-US" dirty="0" smtClean="0"/>
          </a:p>
          <a:p>
            <a:r>
              <a:rPr lang="en-US" dirty="0" smtClean="0"/>
              <a:t> </a:t>
            </a:r>
          </a:p>
          <a:p>
            <a:r>
              <a:rPr lang="en-US" dirty="0" smtClean="0"/>
              <a:t> </a:t>
            </a:r>
          </a:p>
          <a:p>
            <a:r>
              <a:rPr lang="en-US" dirty="0" smtClean="0"/>
              <a:t> </a:t>
            </a:r>
          </a:p>
          <a:p>
            <a:r>
              <a:rPr lang="en-US" dirty="0" smtClean="0"/>
              <a:t> </a:t>
            </a:r>
          </a:p>
          <a:p>
            <a:r>
              <a:rPr lang="en-US" dirty="0" smtClean="0"/>
              <a:t> </a:t>
            </a:r>
          </a:p>
          <a:p>
            <a:r>
              <a:rPr lang="en-US" dirty="0" smtClean="0"/>
              <a:t> </a:t>
            </a:r>
          </a:p>
          <a:p>
            <a:r>
              <a:rPr lang="en-US" dirty="0" smtClean="0"/>
              <a:t> </a:t>
            </a:r>
          </a:p>
          <a:p>
            <a:r>
              <a:rPr lang="en-US" dirty="0" smtClean="0"/>
              <a:t> </a:t>
            </a:r>
          </a:p>
          <a:p>
            <a:r>
              <a:rPr lang="en-US" dirty="0" smtClean="0"/>
              <a:t> </a:t>
            </a:r>
            <a:endParaRPr lang="en-US" dirty="0"/>
          </a:p>
        </p:txBody>
      </p:sp>
      <p:graphicFrame>
        <p:nvGraphicFramePr>
          <p:cNvPr id="6" name="Table 5"/>
          <p:cNvGraphicFramePr>
            <a:graphicFrameLocks noGrp="1"/>
          </p:cNvGraphicFramePr>
          <p:nvPr/>
        </p:nvGraphicFramePr>
        <p:xfrm>
          <a:off x="1143000" y="1828800"/>
          <a:ext cx="6629400" cy="3620135"/>
        </p:xfrm>
        <a:graphic>
          <a:graphicData uri="http://schemas.openxmlformats.org/drawingml/2006/table">
            <a:tbl>
              <a:tblPr firstRow="1" bandRow="1">
                <a:tableStyleId>{5C22544A-7EE6-4342-B048-85BDC9FD1C3A}</a:tableStyleId>
              </a:tblPr>
              <a:tblGrid>
                <a:gridCol w="3314700"/>
                <a:gridCol w="3314700"/>
              </a:tblGrid>
              <a:tr h="297252">
                <a:tc>
                  <a:txBody>
                    <a:bodyPr/>
                    <a:lstStyle/>
                    <a:p>
                      <a:r>
                        <a:rPr lang="en-US" dirty="0" smtClean="0"/>
                        <a:t>Change this:</a:t>
                      </a:r>
                      <a:endParaRPr lang="en-US" dirty="0"/>
                    </a:p>
                  </a:txBody>
                  <a:tcPr/>
                </a:tc>
                <a:tc>
                  <a:txBody>
                    <a:bodyPr/>
                    <a:lstStyle/>
                    <a:p>
                      <a:r>
                        <a:rPr lang="en-US" dirty="0" smtClean="0"/>
                        <a:t>To this:</a:t>
                      </a:r>
                      <a:endParaRPr lang="en-US" dirty="0"/>
                    </a:p>
                  </a:txBody>
                  <a:tcPr/>
                </a:tc>
              </a:tr>
              <a:tr h="857812">
                <a:tc>
                  <a:txBody>
                    <a:bodyPr/>
                    <a:lstStyle/>
                    <a:p>
                      <a:r>
                        <a:rPr lang="en-US" sz="1400" dirty="0" smtClean="0"/>
                        <a:t>You have once again failed to follow protocol.</a:t>
                      </a:r>
                    </a:p>
                    <a:p>
                      <a:endParaRPr lang="en-US" sz="1400" dirty="0"/>
                    </a:p>
                  </a:txBody>
                  <a:tcPr/>
                </a:tc>
                <a:tc>
                  <a:txBody>
                    <a:bodyPr/>
                    <a:lstStyle/>
                    <a:p>
                      <a:r>
                        <a:rPr lang="en-US" sz="1400" dirty="0" smtClean="0"/>
                        <a:t>Let’s review company protocol and ensure that we are remaining compliant.</a:t>
                      </a:r>
                    </a:p>
                    <a:p>
                      <a:endParaRPr lang="en-US" sz="1400" dirty="0" smtClean="0"/>
                    </a:p>
                  </a:txBody>
                  <a:tcPr/>
                </a:tc>
              </a:tr>
              <a:tr h="1451683">
                <a:tc>
                  <a:txBody>
                    <a:bodyPr/>
                    <a:lstStyle/>
                    <a:p>
                      <a:r>
                        <a:rPr lang="en-US" sz="1400" dirty="0" smtClean="0"/>
                        <a:t>After calling your firm multiple times without receiving the necessary information, we’re beginning to get frustrated.</a:t>
                      </a:r>
                    </a:p>
                    <a:p>
                      <a:endParaRPr lang="en-US" sz="1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The successful completion of this project depends on information only your firm can provide—please send it to us at your earliest convenience.</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400" dirty="0" smtClean="0"/>
                    </a:p>
                  </a:txBody>
                  <a:tcPr/>
                </a:tc>
              </a:tr>
              <a:tr h="85781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We won’t be able to fill your order until next week. </a:t>
                      </a:r>
                    </a:p>
                    <a:p>
                      <a:endParaRPr lang="en-US" sz="1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Your order should be filled by the end of next week. In the meantime, help yourself to our free online samples.</a:t>
                      </a:r>
                    </a:p>
                  </a:txBody>
                  <a:tcPr/>
                </a:tc>
              </a:tr>
            </a:tbl>
          </a:graphicData>
        </a:graphic>
      </p:graphicFrame>
      <p:sp>
        <p:nvSpPr>
          <p:cNvPr id="8" name="TextBox 7"/>
          <p:cNvSpPr txBox="1"/>
          <p:nvPr/>
        </p:nvSpPr>
        <p:spPr>
          <a:xfrm>
            <a:off x="457200" y="457200"/>
            <a:ext cx="5791200" cy="400110"/>
          </a:xfrm>
          <a:prstGeom prst="rect">
            <a:avLst/>
          </a:prstGeom>
          <a:noFill/>
        </p:spPr>
        <p:txBody>
          <a:bodyPr wrap="square" rtlCol="0">
            <a:spAutoFit/>
          </a:bodyPr>
          <a:lstStyle/>
          <a:p>
            <a:r>
              <a:rPr lang="en-US" sz="2000" dirty="0" smtClean="0">
                <a:solidFill>
                  <a:schemeClr val="accent2">
                    <a:lumMod val="75000"/>
                  </a:schemeClr>
                </a:solidFill>
              </a:rPr>
              <a:t>Staying Polite and Emphasizing the Positive</a:t>
            </a:r>
            <a:endParaRPr lang="en-US" sz="2000" dirty="0">
              <a:solidFill>
                <a:schemeClr val="accent2">
                  <a:lumMod val="75000"/>
                </a:schemeClr>
              </a:solidFill>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685800" y="1502540"/>
            <a:ext cx="7924800" cy="286232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endParaRPr lang="en-US" dirty="0" smtClean="0"/>
          </a:p>
          <a:p>
            <a:r>
              <a:rPr lang="en-US" dirty="0" smtClean="0"/>
              <a:t> </a:t>
            </a:r>
          </a:p>
          <a:p>
            <a:r>
              <a:rPr lang="en-US" dirty="0" smtClean="0"/>
              <a:t> </a:t>
            </a:r>
          </a:p>
          <a:p>
            <a:r>
              <a:rPr lang="en-US" dirty="0" smtClean="0"/>
              <a:t> </a:t>
            </a:r>
          </a:p>
          <a:p>
            <a:r>
              <a:rPr lang="en-US" dirty="0" smtClean="0"/>
              <a:t> </a:t>
            </a:r>
          </a:p>
          <a:p>
            <a:r>
              <a:rPr lang="en-US" dirty="0" smtClean="0"/>
              <a:t> </a:t>
            </a:r>
          </a:p>
          <a:p>
            <a:r>
              <a:rPr lang="en-US" dirty="0" smtClean="0"/>
              <a:t> </a:t>
            </a:r>
          </a:p>
          <a:p>
            <a:r>
              <a:rPr lang="en-US" dirty="0" smtClean="0"/>
              <a:t> </a:t>
            </a:r>
          </a:p>
          <a:p>
            <a:r>
              <a:rPr lang="en-US" dirty="0" smtClean="0"/>
              <a:t> </a:t>
            </a:r>
          </a:p>
          <a:p>
            <a:r>
              <a:rPr lang="en-US" dirty="0" smtClean="0"/>
              <a:t> </a:t>
            </a:r>
            <a:endParaRPr lang="en-US" dirty="0"/>
          </a:p>
        </p:txBody>
      </p:sp>
      <p:graphicFrame>
        <p:nvGraphicFramePr>
          <p:cNvPr id="6" name="Table 5"/>
          <p:cNvGraphicFramePr>
            <a:graphicFrameLocks noGrp="1"/>
          </p:cNvGraphicFramePr>
          <p:nvPr/>
        </p:nvGraphicFramePr>
        <p:xfrm>
          <a:off x="1752600" y="3581400"/>
          <a:ext cx="5410200" cy="2164080"/>
        </p:xfrm>
        <a:graphic>
          <a:graphicData uri="http://schemas.openxmlformats.org/drawingml/2006/table">
            <a:tbl>
              <a:tblPr firstRow="1" bandRow="1">
                <a:tableStyleId>{5C22544A-7EE6-4342-B048-85BDC9FD1C3A}</a:tableStyleId>
              </a:tblPr>
              <a:tblGrid>
                <a:gridCol w="1803400"/>
                <a:gridCol w="1803400"/>
                <a:gridCol w="1803400"/>
              </a:tblGrid>
              <a:tr h="297252">
                <a:tc>
                  <a:txBody>
                    <a:bodyPr/>
                    <a:lstStyle/>
                    <a:p>
                      <a:r>
                        <a:rPr lang="en-US" dirty="0" smtClean="0"/>
                        <a:t>Too</a:t>
                      </a:r>
                      <a:r>
                        <a:rPr lang="en-US" baseline="0" dirty="0" smtClean="0"/>
                        <a:t> Stuffy</a:t>
                      </a:r>
                      <a:endParaRPr lang="en-US" dirty="0"/>
                    </a:p>
                  </a:txBody>
                  <a:tcPr/>
                </a:tc>
                <a:tc>
                  <a:txBody>
                    <a:bodyPr/>
                    <a:lstStyle/>
                    <a:p>
                      <a:r>
                        <a:rPr lang="en-US" dirty="0" smtClean="0"/>
                        <a:t>Professional</a:t>
                      </a:r>
                      <a:endParaRPr lang="en-US" dirty="0"/>
                    </a:p>
                  </a:txBody>
                  <a:tcPr/>
                </a:tc>
                <a:tc>
                  <a:txBody>
                    <a:bodyPr/>
                    <a:lstStyle/>
                    <a:p>
                      <a:r>
                        <a:rPr lang="en-US" dirty="0" smtClean="0"/>
                        <a:t>Too Casual</a:t>
                      </a:r>
                      <a:endParaRPr lang="en-US" dirty="0"/>
                    </a:p>
                  </a:txBody>
                  <a:tcPr/>
                </a:tc>
              </a:tr>
              <a:tr h="857812">
                <a:tc>
                  <a:txBody>
                    <a:bodyPr/>
                    <a:lstStyle/>
                    <a:p>
                      <a:r>
                        <a:rPr kumimoji="0" lang="en-US" sz="1400" kern="1200" dirty="0" smtClean="0">
                          <a:solidFill>
                            <a:schemeClr val="dk1"/>
                          </a:solidFill>
                          <a:latin typeface="+mn-lt"/>
                          <a:ea typeface="+mn-ea"/>
                          <a:cs typeface="+mn-cs"/>
                        </a:rPr>
                        <a:t>It has come to my attention that your efforts to stimulate company growth have met with considerably less success than initially anticipated.</a:t>
                      </a:r>
                      <a:endParaRPr lang="en-US" sz="1100" dirty="0"/>
                    </a:p>
                  </a:txBody>
                  <a:tcPr/>
                </a:tc>
                <a:tc>
                  <a:txBody>
                    <a:bodyPr/>
                    <a:lstStyle/>
                    <a:p>
                      <a:pPr marL="0" marR="0">
                        <a:lnSpc>
                          <a:spcPct val="115000"/>
                        </a:lnSpc>
                        <a:spcBef>
                          <a:spcPts val="0"/>
                        </a:spcBef>
                        <a:spcAft>
                          <a:spcPts val="0"/>
                        </a:spcAft>
                      </a:pPr>
                      <a:r>
                        <a:rPr lang="en-US" sz="1400" dirty="0" smtClean="0">
                          <a:latin typeface="+mn-lt"/>
                          <a:ea typeface="Calibri"/>
                          <a:cs typeface="Times New Roman"/>
                        </a:rPr>
                        <a:t>I just learned </a:t>
                      </a:r>
                      <a:r>
                        <a:rPr lang="en-US" sz="1400" dirty="0">
                          <a:latin typeface="+mn-lt"/>
                          <a:ea typeface="Calibri"/>
                          <a:cs typeface="Times New Roman"/>
                        </a:rPr>
                        <a:t>that your plan </a:t>
                      </a:r>
                      <a:r>
                        <a:rPr lang="en-US" sz="1400" dirty="0" smtClean="0">
                          <a:latin typeface="+mn-lt"/>
                          <a:ea typeface="Calibri"/>
                          <a:cs typeface="Times New Roman"/>
                        </a:rPr>
                        <a:t>for improving </a:t>
                      </a:r>
                      <a:r>
                        <a:rPr lang="en-US" sz="1400" baseline="0" dirty="0" smtClean="0">
                          <a:latin typeface="+mn-lt"/>
                          <a:ea typeface="Calibri"/>
                          <a:cs typeface="Times New Roman"/>
                        </a:rPr>
                        <a:t>workflow</a:t>
                      </a:r>
                      <a:r>
                        <a:rPr lang="en-US" sz="1400" dirty="0" smtClean="0">
                          <a:latin typeface="+mn-lt"/>
                          <a:ea typeface="Calibri"/>
                          <a:cs typeface="Times New Roman"/>
                        </a:rPr>
                        <a:t> </a:t>
                      </a:r>
                      <a:r>
                        <a:rPr lang="en-US" sz="1400" dirty="0">
                          <a:latin typeface="+mn-lt"/>
                          <a:ea typeface="Calibri"/>
                          <a:cs typeface="Times New Roman"/>
                        </a:rPr>
                        <a:t>is falling short of </a:t>
                      </a:r>
                      <a:r>
                        <a:rPr lang="en-US" sz="1400" dirty="0" smtClean="0">
                          <a:latin typeface="+mn-lt"/>
                          <a:ea typeface="Calibri"/>
                          <a:cs typeface="Times New Roman"/>
                        </a:rPr>
                        <a:t>expectations.</a:t>
                      </a:r>
                      <a:endParaRPr lang="en-US" sz="1400" dirty="0">
                        <a:latin typeface="+mn-lt"/>
                        <a:ea typeface="Calibri"/>
                        <a:cs typeface="Times New Roman"/>
                      </a:endParaRPr>
                    </a:p>
                  </a:txBody>
                  <a:tcPr marL="68580" marR="68580" marT="0" marB="0"/>
                </a:tc>
                <a:tc>
                  <a:txBody>
                    <a:bodyPr/>
                    <a:lstStyle/>
                    <a:p>
                      <a:r>
                        <a:rPr kumimoji="0" lang="en-US" sz="1400" kern="1200" dirty="0" smtClean="0">
                          <a:solidFill>
                            <a:schemeClr val="dk1"/>
                          </a:solidFill>
                          <a:latin typeface="+mn-lt"/>
                          <a:ea typeface="+mn-ea"/>
                          <a:cs typeface="+mn-cs"/>
                        </a:rPr>
                        <a:t>So I found out that your big plan is basically failing. Ya’ll have really let the ball drop.</a:t>
                      </a:r>
                      <a:endParaRPr lang="en-US" sz="1100" dirty="0" smtClean="0"/>
                    </a:p>
                  </a:txBody>
                  <a:tcPr/>
                </a:tc>
              </a:tr>
            </a:tbl>
          </a:graphicData>
        </a:graphic>
      </p:graphicFrame>
      <p:sp>
        <p:nvSpPr>
          <p:cNvPr id="1029" name="Rectangle 5"/>
          <p:cNvSpPr>
            <a:spLocks noChangeArrowheads="1"/>
          </p:cNvSpPr>
          <p:nvPr/>
        </p:nvSpPr>
        <p:spPr bwMode="auto">
          <a:xfrm>
            <a:off x="533400" y="1219200"/>
            <a:ext cx="7696200" cy="175432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 typeface="Arial" pitchFamily="34" charset="0"/>
              <a:buChar char="•"/>
              <a:tabLst/>
            </a:pPr>
            <a:r>
              <a:rPr kumimoji="0" lang="en-US" b="1" i="0" u="none" strike="noStrike" cap="none" normalizeH="0" baseline="0" dirty="0" smtClean="0">
                <a:ln>
                  <a:noFill/>
                </a:ln>
                <a:solidFill>
                  <a:schemeClr val="tx1"/>
                </a:solidFill>
                <a:effectLst/>
                <a:latin typeface="Arial" pitchFamily="34" charset="0"/>
                <a:ea typeface="Calibri" pitchFamily="34" charset="0"/>
                <a:cs typeface="Times New Roman" pitchFamily="18" charset="0"/>
              </a:rPr>
              <a:t> Style</a:t>
            </a:r>
            <a:r>
              <a:rPr kumimoji="0" lang="en-US" b="0" i="0" u="none" strike="noStrike" cap="none" normalizeH="0" baseline="0" dirty="0" smtClean="0">
                <a:ln>
                  <a:noFill/>
                </a:ln>
                <a:solidFill>
                  <a:schemeClr val="tx1"/>
                </a:solidFill>
                <a:effectLst/>
                <a:latin typeface="Arial" pitchFamily="34" charset="0"/>
                <a:ea typeface="Calibri" pitchFamily="34" charset="0"/>
                <a:cs typeface="Times New Roman" pitchFamily="18" charset="0"/>
              </a:rPr>
              <a:t> is made up of your word choices, sentence structures, and paragraph organization.</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Arial" pitchFamily="34" charset="0"/>
              <a:buChar char="•"/>
              <a:tabLst/>
            </a:pPr>
            <a:r>
              <a:rPr kumimoji="0" lang="en-US" b="0" i="0" u="none" strike="noStrike" cap="none" normalizeH="0" baseline="0" dirty="0" smtClean="0">
                <a:ln>
                  <a:noFill/>
                </a:ln>
                <a:solidFill>
                  <a:schemeClr val="tx1"/>
                </a:solidFill>
                <a:effectLst/>
                <a:latin typeface="Arial" pitchFamily="34" charset="0"/>
                <a:ea typeface="Calibri" pitchFamily="34" charset="0"/>
                <a:cs typeface="Times New Roman" pitchFamily="18" charset="0"/>
              </a:rPr>
              <a:t> These stylistic choices create a certain </a:t>
            </a:r>
            <a:r>
              <a:rPr kumimoji="0" lang="en-US" b="1" i="0" u="none" strike="noStrike" cap="none" normalizeH="0" baseline="0" dirty="0" smtClean="0">
                <a:ln>
                  <a:noFill/>
                </a:ln>
                <a:solidFill>
                  <a:schemeClr val="tx1"/>
                </a:solidFill>
                <a:effectLst/>
                <a:latin typeface="Arial" pitchFamily="34" charset="0"/>
                <a:ea typeface="Calibri" pitchFamily="34" charset="0"/>
                <a:cs typeface="Times New Roman" pitchFamily="18" charset="0"/>
              </a:rPr>
              <a:t>tone</a:t>
            </a:r>
            <a:r>
              <a:rPr kumimoji="0" lang="en-US" b="0" i="0" u="none" strike="noStrike" cap="none" normalizeH="0" baseline="0" dirty="0" smtClean="0">
                <a:ln>
                  <a:noFill/>
                </a:ln>
                <a:solidFill>
                  <a:schemeClr val="tx1"/>
                </a:solidFill>
                <a:effectLst/>
                <a:latin typeface="Arial" pitchFamily="34" charset="0"/>
                <a:ea typeface="Calibri" pitchFamily="34" charset="0"/>
                <a:cs typeface="Times New Roman" pitchFamily="18" charset="0"/>
              </a:rPr>
              <a:t>. When writing business letters, you want to use a tone that is more professional than conversational, but without sounding stuffy.</a:t>
            </a:r>
            <a:endParaRPr kumimoji="0" lang="en-US" b="0" i="0" u="none" strike="noStrike" cap="none" normalizeH="0" baseline="0" dirty="0" smtClean="0">
              <a:ln>
                <a:noFill/>
              </a:ln>
              <a:solidFill>
                <a:schemeClr val="tx1"/>
              </a:solidFill>
              <a:effectLst/>
              <a:latin typeface="Arial" pitchFamily="34" charset="0"/>
              <a:cs typeface="Arial" pitchFamily="34" charset="0"/>
            </a:endParaRPr>
          </a:p>
        </p:txBody>
      </p:sp>
      <p:sp>
        <p:nvSpPr>
          <p:cNvPr id="8" name="TextBox 7"/>
          <p:cNvSpPr txBox="1"/>
          <p:nvPr/>
        </p:nvSpPr>
        <p:spPr>
          <a:xfrm>
            <a:off x="457200" y="457200"/>
            <a:ext cx="3657600" cy="400110"/>
          </a:xfrm>
          <a:prstGeom prst="rect">
            <a:avLst/>
          </a:prstGeom>
          <a:noFill/>
        </p:spPr>
        <p:txBody>
          <a:bodyPr wrap="square" rtlCol="0">
            <a:spAutoFit/>
          </a:bodyPr>
          <a:lstStyle/>
          <a:p>
            <a:r>
              <a:rPr lang="en-US" sz="2000" dirty="0" smtClean="0">
                <a:solidFill>
                  <a:schemeClr val="accent2">
                    <a:lumMod val="75000"/>
                  </a:schemeClr>
                </a:solidFill>
              </a:rPr>
              <a:t>Style and Tone</a:t>
            </a:r>
            <a:endParaRPr lang="en-US" sz="2000" dirty="0">
              <a:solidFill>
                <a:schemeClr val="accent2">
                  <a:lumMod val="75000"/>
                </a:schemeClr>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Resumes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“A resume is a structured summary of a person’s </a:t>
            </a:r>
            <a:r>
              <a:rPr lang="en-US" dirty="0" smtClean="0">
                <a:solidFill>
                  <a:schemeClr val="accent2">
                    <a:lumMod val="60000"/>
                    <a:lumOff val="40000"/>
                  </a:schemeClr>
                </a:solidFill>
              </a:rPr>
              <a:t>education, employment background, and job qualifications</a:t>
            </a:r>
            <a:r>
              <a:rPr lang="en-US" dirty="0" smtClean="0"/>
              <a:t>. Before you begin writing a resume, make sure you understand its true function—as </a:t>
            </a:r>
            <a:r>
              <a:rPr lang="en-US" dirty="0" smtClean="0">
                <a:solidFill>
                  <a:schemeClr val="accent2">
                    <a:lumMod val="60000"/>
                    <a:lumOff val="40000"/>
                  </a:schemeClr>
                </a:solidFill>
              </a:rPr>
              <a:t>a brief persuasive business message</a:t>
            </a:r>
            <a:r>
              <a:rPr lang="en-US" dirty="0" smtClean="0"/>
              <a:t> intended to stimulate an employer’s interest in meeting you and learning more about you. In other words, </a:t>
            </a:r>
            <a:r>
              <a:rPr lang="en-US" dirty="0" smtClean="0">
                <a:solidFill>
                  <a:schemeClr val="accent2">
                    <a:lumMod val="60000"/>
                    <a:lumOff val="40000"/>
                  </a:schemeClr>
                </a:solidFill>
              </a:rPr>
              <a:t>the purpose of a resume is not to get you a job but rather to get you an interview</a:t>
            </a:r>
            <a:r>
              <a:rPr lang="en-US" dirty="0" smtClean="0"/>
              <a:t>.”</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685800" y="1371600"/>
            <a:ext cx="7924800" cy="286232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endParaRPr lang="en-US" dirty="0" smtClean="0"/>
          </a:p>
          <a:p>
            <a:r>
              <a:rPr lang="en-US" dirty="0" smtClean="0"/>
              <a:t> </a:t>
            </a:r>
          </a:p>
          <a:p>
            <a:r>
              <a:rPr lang="en-US" dirty="0" smtClean="0"/>
              <a:t> </a:t>
            </a:r>
          </a:p>
          <a:p>
            <a:r>
              <a:rPr lang="en-US" dirty="0" smtClean="0"/>
              <a:t> </a:t>
            </a:r>
          </a:p>
          <a:p>
            <a:r>
              <a:rPr lang="en-US" dirty="0" smtClean="0"/>
              <a:t> </a:t>
            </a:r>
          </a:p>
          <a:p>
            <a:r>
              <a:rPr lang="en-US" dirty="0" smtClean="0"/>
              <a:t> </a:t>
            </a:r>
          </a:p>
          <a:p>
            <a:r>
              <a:rPr lang="en-US" dirty="0" smtClean="0"/>
              <a:t> </a:t>
            </a:r>
          </a:p>
          <a:p>
            <a:r>
              <a:rPr lang="en-US" dirty="0" smtClean="0"/>
              <a:t> </a:t>
            </a:r>
          </a:p>
          <a:p>
            <a:r>
              <a:rPr lang="en-US" dirty="0" smtClean="0"/>
              <a:t> </a:t>
            </a:r>
          </a:p>
          <a:p>
            <a:r>
              <a:rPr lang="en-US" dirty="0" smtClean="0"/>
              <a:t> </a:t>
            </a:r>
            <a:endParaRPr lang="en-US" dirty="0"/>
          </a:p>
        </p:txBody>
      </p:sp>
      <p:graphicFrame>
        <p:nvGraphicFramePr>
          <p:cNvPr id="6" name="Table 5"/>
          <p:cNvGraphicFramePr>
            <a:graphicFrameLocks noGrp="1"/>
          </p:cNvGraphicFramePr>
          <p:nvPr/>
        </p:nvGraphicFramePr>
        <p:xfrm>
          <a:off x="990600" y="2667000"/>
          <a:ext cx="6934200" cy="2832502"/>
        </p:xfrm>
        <a:graphic>
          <a:graphicData uri="http://schemas.openxmlformats.org/drawingml/2006/table">
            <a:tbl>
              <a:tblPr firstRow="1" bandRow="1">
                <a:tableStyleId>{5C22544A-7EE6-4342-B048-85BDC9FD1C3A}</a:tableStyleId>
              </a:tblPr>
              <a:tblGrid>
                <a:gridCol w="3467100"/>
                <a:gridCol w="3467100"/>
              </a:tblGrid>
              <a:tr h="352658">
                <a:tc>
                  <a:txBody>
                    <a:bodyPr/>
                    <a:lstStyle/>
                    <a:p>
                      <a:r>
                        <a:rPr lang="en-US" dirty="0" smtClean="0"/>
                        <a:t>Narrative</a:t>
                      </a:r>
                      <a:endParaRPr lang="en-US" dirty="0"/>
                    </a:p>
                  </a:txBody>
                  <a:tcPr/>
                </a:tc>
                <a:tc>
                  <a:txBody>
                    <a:bodyPr/>
                    <a:lstStyle/>
                    <a:p>
                      <a:r>
                        <a:rPr lang="en-US" dirty="0" smtClean="0"/>
                        <a:t>List</a:t>
                      </a:r>
                      <a:endParaRPr lang="en-US" dirty="0"/>
                    </a:p>
                  </a:txBody>
                  <a:tcPr/>
                </a:tc>
              </a:tr>
              <a:tr h="2466742">
                <a:tc>
                  <a:txBody>
                    <a:bodyPr/>
                    <a:lstStyle/>
                    <a:p>
                      <a:r>
                        <a:rPr lang="en-US" sz="1400" dirty="0" smtClean="0"/>
                        <a:t>As you know, our competitors have been making drastic price cuts in the last quarter and have somehow continued turning a profit, despite the rising steel costs. In addition, labor costs are rising, even in countries known for cheap labor, and hazardous waste regulations are adding to operating costs as well. These prohibitive costs would make outmatching our competitors’ price reductions difficult.</a:t>
                      </a:r>
                    </a:p>
                  </a:txBody>
                  <a:tcPr/>
                </a:tc>
                <a:tc>
                  <a:txBody>
                    <a:bodyPr/>
                    <a:lstStyle/>
                    <a:p>
                      <a:r>
                        <a:rPr lang="en-US" sz="1400" dirty="0" smtClean="0"/>
                        <a:t>As you know, our competitors have been making drastic price cuts in the last quarter. Outmatching their price reductions would be difficult considering the following trends:</a:t>
                      </a:r>
                    </a:p>
                    <a:p>
                      <a:r>
                        <a:rPr lang="en-US" sz="1400" dirty="0" smtClean="0"/>
                        <a:t> </a:t>
                      </a:r>
                    </a:p>
                    <a:p>
                      <a:pPr lvl="0">
                        <a:buFont typeface="Arial" pitchFamily="34" charset="0"/>
                        <a:buChar char="•"/>
                      </a:pPr>
                      <a:r>
                        <a:rPr lang="en-US" sz="1400" dirty="0" smtClean="0"/>
                        <a:t> Rising steel costs</a:t>
                      </a:r>
                    </a:p>
                    <a:p>
                      <a:pPr lvl="0">
                        <a:buFont typeface="Arial" pitchFamily="34" charset="0"/>
                        <a:buChar char="•"/>
                      </a:pPr>
                      <a:r>
                        <a:rPr lang="en-US" sz="1400" dirty="0" smtClean="0"/>
                        <a:t> Rising labor costs</a:t>
                      </a:r>
                    </a:p>
                    <a:p>
                      <a:pPr lvl="0">
                        <a:buFont typeface="Arial" pitchFamily="34" charset="0"/>
                        <a:buChar char="•"/>
                      </a:pPr>
                      <a:r>
                        <a:rPr lang="en-US" sz="1400" dirty="0" smtClean="0"/>
                        <a:t> Expensive hazardous waste regulations</a:t>
                      </a:r>
                    </a:p>
                  </a:txBody>
                  <a:tcPr marL="68580" marR="68580" marT="0" marB="0"/>
                </a:tc>
              </a:tr>
            </a:tbl>
          </a:graphicData>
        </a:graphic>
      </p:graphicFrame>
      <p:sp>
        <p:nvSpPr>
          <p:cNvPr id="1029" name="Rectangle 5"/>
          <p:cNvSpPr>
            <a:spLocks noChangeArrowheads="1"/>
          </p:cNvSpPr>
          <p:nvPr/>
        </p:nvSpPr>
        <p:spPr bwMode="auto">
          <a:xfrm>
            <a:off x="609600" y="1295400"/>
            <a:ext cx="7696200" cy="92333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en-US" dirty="0" smtClean="0"/>
              <a:t>Large blocks of text can be intimidating and difficult to read. Use lists to break content down into parallel items that can be easily scanned.</a:t>
            </a:r>
          </a:p>
          <a:p>
            <a:r>
              <a:rPr lang="en-US" dirty="0" smtClean="0"/>
              <a:t>  </a:t>
            </a:r>
            <a:endParaRPr lang="en-US" dirty="0"/>
          </a:p>
        </p:txBody>
      </p:sp>
      <p:sp>
        <p:nvSpPr>
          <p:cNvPr id="8" name="TextBox 7"/>
          <p:cNvSpPr txBox="1"/>
          <p:nvPr/>
        </p:nvSpPr>
        <p:spPr>
          <a:xfrm>
            <a:off x="457200" y="457200"/>
            <a:ext cx="3657600" cy="400110"/>
          </a:xfrm>
          <a:prstGeom prst="rect">
            <a:avLst/>
          </a:prstGeom>
          <a:noFill/>
        </p:spPr>
        <p:txBody>
          <a:bodyPr wrap="square" rtlCol="0">
            <a:spAutoFit/>
          </a:bodyPr>
          <a:lstStyle/>
          <a:p>
            <a:r>
              <a:rPr lang="en-US" sz="2000" dirty="0" smtClean="0">
                <a:solidFill>
                  <a:schemeClr val="accent2">
                    <a:lumMod val="75000"/>
                  </a:schemeClr>
                </a:solidFill>
              </a:rPr>
              <a:t>Improving Readability</a:t>
            </a:r>
            <a:endParaRPr lang="en-US" sz="2000" dirty="0">
              <a:solidFill>
                <a:schemeClr val="accent2">
                  <a:lumMod val="75000"/>
                </a:schemeClr>
              </a:solidFill>
            </a:endParaRP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685800" y="1502540"/>
            <a:ext cx="7924800" cy="286232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endParaRPr lang="en-US" dirty="0" smtClean="0"/>
          </a:p>
          <a:p>
            <a:r>
              <a:rPr lang="en-US" dirty="0" smtClean="0"/>
              <a:t> </a:t>
            </a:r>
          </a:p>
          <a:p>
            <a:r>
              <a:rPr lang="en-US" dirty="0" smtClean="0"/>
              <a:t> </a:t>
            </a:r>
          </a:p>
          <a:p>
            <a:r>
              <a:rPr lang="en-US" dirty="0" smtClean="0"/>
              <a:t> </a:t>
            </a:r>
          </a:p>
          <a:p>
            <a:r>
              <a:rPr lang="en-US" dirty="0" smtClean="0"/>
              <a:t> </a:t>
            </a:r>
          </a:p>
          <a:p>
            <a:r>
              <a:rPr lang="en-US" dirty="0" smtClean="0"/>
              <a:t> </a:t>
            </a:r>
          </a:p>
          <a:p>
            <a:r>
              <a:rPr lang="en-US" dirty="0" smtClean="0"/>
              <a:t> </a:t>
            </a:r>
          </a:p>
          <a:p>
            <a:r>
              <a:rPr lang="en-US" dirty="0" smtClean="0"/>
              <a:t> </a:t>
            </a:r>
          </a:p>
          <a:p>
            <a:r>
              <a:rPr lang="en-US" dirty="0" smtClean="0"/>
              <a:t> </a:t>
            </a:r>
          </a:p>
          <a:p>
            <a:r>
              <a:rPr lang="en-US" dirty="0" smtClean="0"/>
              <a:t> </a:t>
            </a:r>
            <a:endParaRPr lang="en-US" dirty="0"/>
          </a:p>
        </p:txBody>
      </p:sp>
      <p:graphicFrame>
        <p:nvGraphicFramePr>
          <p:cNvPr id="6" name="Table 5"/>
          <p:cNvGraphicFramePr>
            <a:graphicFrameLocks noGrp="1"/>
          </p:cNvGraphicFramePr>
          <p:nvPr/>
        </p:nvGraphicFramePr>
        <p:xfrm>
          <a:off x="1143000" y="4114800"/>
          <a:ext cx="6934200" cy="2072640"/>
        </p:xfrm>
        <a:graphic>
          <a:graphicData uri="http://schemas.openxmlformats.org/drawingml/2006/table">
            <a:tbl>
              <a:tblPr firstRow="1" bandRow="1">
                <a:tableStyleId>{5C22544A-7EE6-4342-B048-85BDC9FD1C3A}</a:tableStyleId>
              </a:tblPr>
              <a:tblGrid>
                <a:gridCol w="3467100"/>
                <a:gridCol w="3467100"/>
              </a:tblGrid>
              <a:tr h="219220">
                <a:tc>
                  <a:txBody>
                    <a:bodyPr/>
                    <a:lstStyle/>
                    <a:p>
                      <a:r>
                        <a:rPr lang="en-US" sz="1600" dirty="0" smtClean="0"/>
                        <a:t>Centered Vertically</a:t>
                      </a:r>
                      <a:endParaRPr lang="en-US" sz="1600" dirty="0"/>
                    </a:p>
                  </a:txBody>
                  <a:tcPr/>
                </a:tc>
                <a:tc>
                  <a:txBody>
                    <a:bodyPr/>
                    <a:lstStyle/>
                    <a:p>
                      <a:r>
                        <a:rPr lang="en-US" sz="1600" dirty="0" smtClean="0"/>
                        <a:t>Vertically</a:t>
                      </a:r>
                      <a:r>
                        <a:rPr lang="en-US" sz="1600" baseline="0" dirty="0" smtClean="0"/>
                        <a:t> Unbalanced</a:t>
                      </a:r>
                      <a:endParaRPr lang="en-US" sz="1600" dirty="0"/>
                    </a:p>
                  </a:txBody>
                  <a:tcPr/>
                </a:tc>
              </a:tr>
              <a:tr h="1533380">
                <a:tc>
                  <a:txBody>
                    <a:bodyPr/>
                    <a:lstStyle/>
                    <a:p>
                      <a:pPr algn="r">
                        <a:buFont typeface="Wingdings" pitchFamily="2" charset="2"/>
                        <a:buChar char="§"/>
                      </a:pPr>
                      <a:r>
                        <a:rPr lang="en-US" sz="1200" dirty="0" smtClean="0">
                          <a:solidFill>
                            <a:schemeClr val="tx1">
                              <a:lumMod val="50000"/>
                            </a:schemeClr>
                          </a:solidFill>
                        </a:rPr>
                        <a:t> 1 blank</a:t>
                      </a:r>
                      <a:r>
                        <a:rPr lang="en-US" sz="1200" baseline="0" dirty="0" smtClean="0">
                          <a:solidFill>
                            <a:schemeClr val="tx1">
                              <a:lumMod val="50000"/>
                            </a:schemeClr>
                          </a:solidFill>
                        </a:rPr>
                        <a:t> line</a:t>
                      </a:r>
                      <a:endParaRPr lang="en-US" sz="1200" dirty="0" smtClean="0">
                        <a:solidFill>
                          <a:schemeClr val="tx1">
                            <a:lumMod val="50000"/>
                          </a:schemeClr>
                        </a:solidFill>
                      </a:endParaRPr>
                    </a:p>
                    <a:p>
                      <a:r>
                        <a:rPr lang="en-US" sz="1200" dirty="0" smtClean="0"/>
                        <a:t>July</a:t>
                      </a:r>
                      <a:r>
                        <a:rPr lang="en-US" sz="1200" baseline="0" dirty="0" smtClean="0"/>
                        <a:t> 11, 2013</a:t>
                      </a:r>
                    </a:p>
                    <a:p>
                      <a:endParaRPr lang="en-US" sz="1200" baseline="0" dirty="0" smtClean="0"/>
                    </a:p>
                    <a:p>
                      <a:endParaRPr lang="en-US" sz="1200" baseline="0" dirty="0" smtClean="0"/>
                    </a:p>
                    <a:p>
                      <a:endParaRPr lang="en-US" sz="1200" baseline="0" dirty="0" smtClean="0"/>
                    </a:p>
                    <a:p>
                      <a:r>
                        <a:rPr lang="en-US" sz="1200" baseline="0" dirty="0" smtClean="0"/>
                        <a:t>Ms. Gambling</a:t>
                      </a:r>
                    </a:p>
                    <a:p>
                      <a:r>
                        <a:rPr lang="en-US" sz="1200" baseline="0" dirty="0" smtClean="0"/>
                        <a:t>5050 Chance Blvd.</a:t>
                      </a:r>
                    </a:p>
                    <a:p>
                      <a:r>
                        <a:rPr lang="en-US" sz="1200" baseline="0" dirty="0" smtClean="0"/>
                        <a:t>Wetumpka, OK</a:t>
                      </a:r>
                    </a:p>
                    <a:p>
                      <a:pPr algn="r">
                        <a:buFont typeface="Wingdings" pitchFamily="2" charset="2"/>
                        <a:buChar char="§"/>
                      </a:pPr>
                      <a:r>
                        <a:rPr lang="en-US" sz="1200" dirty="0" smtClean="0">
                          <a:solidFill>
                            <a:schemeClr val="tx1">
                              <a:lumMod val="50000"/>
                            </a:schemeClr>
                          </a:solidFill>
                        </a:rPr>
                        <a:t> 1 blank line</a:t>
                      </a:r>
                    </a:p>
                  </a:txBody>
                  <a:tcPr/>
                </a:tc>
                <a:tc>
                  <a:txBody>
                    <a:bodyPr/>
                    <a:lstStyle/>
                    <a:p>
                      <a:pPr algn="r">
                        <a:buFont typeface="Wingdings" pitchFamily="2" charset="2"/>
                        <a:buChar char="§"/>
                      </a:pPr>
                      <a:r>
                        <a:rPr lang="en-US" sz="1200" dirty="0" smtClean="0">
                          <a:solidFill>
                            <a:schemeClr val="tx1">
                              <a:lumMod val="50000"/>
                            </a:schemeClr>
                          </a:solidFill>
                        </a:rPr>
                        <a:t>   1 blank</a:t>
                      </a:r>
                      <a:r>
                        <a:rPr lang="en-US" sz="1200" baseline="0" dirty="0" smtClean="0">
                          <a:solidFill>
                            <a:schemeClr val="tx1">
                              <a:lumMod val="50000"/>
                            </a:schemeClr>
                          </a:solidFill>
                        </a:rPr>
                        <a:t> line</a:t>
                      </a:r>
                      <a:endParaRPr lang="en-US" sz="1200" dirty="0" smtClean="0">
                        <a:solidFill>
                          <a:schemeClr val="tx1">
                            <a:lumMod val="50000"/>
                          </a:schemeClr>
                        </a:solidFill>
                      </a:endParaRPr>
                    </a:p>
                    <a:p>
                      <a:pPr algn="just"/>
                      <a:r>
                        <a:rPr lang="en-US" sz="1200" dirty="0" smtClean="0"/>
                        <a:t>July</a:t>
                      </a:r>
                      <a:r>
                        <a:rPr lang="en-US" sz="1200" baseline="0" dirty="0" smtClean="0"/>
                        <a:t> 11, 2013</a:t>
                      </a:r>
                    </a:p>
                    <a:p>
                      <a:pPr algn="just"/>
                      <a:endParaRPr lang="en-US" sz="1200" baseline="0" dirty="0" smtClean="0"/>
                    </a:p>
                    <a:p>
                      <a:r>
                        <a:rPr lang="en-US" sz="1200" baseline="0" dirty="0" smtClean="0"/>
                        <a:t>Ms. Gambling</a:t>
                      </a:r>
                    </a:p>
                    <a:p>
                      <a:r>
                        <a:rPr lang="en-US" sz="1200" baseline="0" dirty="0" smtClean="0"/>
                        <a:t>5050 Chance Blvd.</a:t>
                      </a:r>
                    </a:p>
                    <a:p>
                      <a:r>
                        <a:rPr lang="en-US" sz="1200" baseline="0" dirty="0" smtClean="0"/>
                        <a:t>Wetumpka, OK</a:t>
                      </a:r>
                    </a:p>
                    <a:p>
                      <a:pPr marL="0" marR="0" indent="0" algn="r" defTabSz="914400" rtl="0" eaLnBrk="1" fontAlgn="auto" latinLnBrk="0" hangingPunct="1">
                        <a:lnSpc>
                          <a:spcPct val="100000"/>
                        </a:lnSpc>
                        <a:spcBef>
                          <a:spcPts val="0"/>
                        </a:spcBef>
                        <a:spcAft>
                          <a:spcPts val="0"/>
                        </a:spcAft>
                        <a:buClrTx/>
                        <a:buSzTx/>
                        <a:buFont typeface="Wingdings" pitchFamily="2" charset="2"/>
                        <a:buChar char="§"/>
                        <a:tabLst/>
                        <a:defRPr/>
                      </a:pPr>
                      <a:r>
                        <a:rPr lang="en-US" sz="1200" dirty="0" smtClean="0">
                          <a:solidFill>
                            <a:schemeClr val="tx1">
                              <a:lumMod val="50000"/>
                            </a:schemeClr>
                          </a:solidFill>
                        </a:rPr>
                        <a:t> 3 blank</a:t>
                      </a:r>
                      <a:r>
                        <a:rPr lang="en-US" sz="1200" baseline="0" dirty="0" smtClean="0">
                          <a:solidFill>
                            <a:schemeClr val="tx1">
                              <a:lumMod val="50000"/>
                            </a:schemeClr>
                          </a:solidFill>
                        </a:rPr>
                        <a:t> lines</a:t>
                      </a:r>
                    </a:p>
                    <a:p>
                      <a:pPr marL="0" marR="0" indent="0" algn="r" defTabSz="914400" rtl="0" eaLnBrk="1" fontAlgn="auto" latinLnBrk="0" hangingPunct="1">
                        <a:lnSpc>
                          <a:spcPct val="100000"/>
                        </a:lnSpc>
                        <a:spcBef>
                          <a:spcPts val="0"/>
                        </a:spcBef>
                        <a:spcAft>
                          <a:spcPts val="0"/>
                        </a:spcAft>
                        <a:buClrTx/>
                        <a:buSzTx/>
                        <a:buFont typeface="Wingdings" pitchFamily="2" charset="2"/>
                        <a:buChar char="§"/>
                        <a:tabLst/>
                        <a:defRPr/>
                      </a:pPr>
                      <a:r>
                        <a:rPr lang="en-US" sz="1200" dirty="0" smtClean="0">
                          <a:solidFill>
                            <a:schemeClr val="tx1">
                              <a:lumMod val="50000"/>
                            </a:schemeClr>
                          </a:solidFill>
                        </a:rPr>
                        <a:t> </a:t>
                      </a:r>
                      <a:r>
                        <a:rPr lang="en-US" sz="1200" dirty="0" smtClean="0">
                          <a:solidFill>
                            <a:schemeClr val="tx1">
                              <a:lumMod val="85000"/>
                            </a:schemeClr>
                          </a:solidFill>
                        </a:rPr>
                        <a:t>3 blank</a:t>
                      </a:r>
                      <a:r>
                        <a:rPr lang="en-US" sz="1200" baseline="0" dirty="0" smtClean="0">
                          <a:solidFill>
                            <a:schemeClr val="tx1">
                              <a:lumMod val="85000"/>
                            </a:schemeClr>
                          </a:solidFill>
                        </a:rPr>
                        <a:t> lines</a:t>
                      </a:r>
                      <a:endParaRPr lang="en-US" sz="1200" dirty="0" smtClean="0">
                        <a:solidFill>
                          <a:schemeClr val="tx1">
                            <a:lumMod val="85000"/>
                          </a:schemeClr>
                        </a:solidFill>
                      </a:endParaRPr>
                    </a:p>
                    <a:p>
                      <a:pPr marL="457200" marR="0" lvl="1" indent="0" algn="r" defTabSz="914400" rtl="0" eaLnBrk="1" fontAlgn="auto" latinLnBrk="0" hangingPunct="1">
                        <a:lnSpc>
                          <a:spcPct val="100000"/>
                        </a:lnSpc>
                        <a:spcBef>
                          <a:spcPts val="0"/>
                        </a:spcBef>
                        <a:spcAft>
                          <a:spcPts val="0"/>
                        </a:spcAft>
                        <a:buClrTx/>
                        <a:buSzTx/>
                        <a:buFont typeface="Wingdings" pitchFamily="2" charset="2"/>
                        <a:buChar char="§"/>
                        <a:tabLst/>
                        <a:defRPr/>
                      </a:pPr>
                      <a:r>
                        <a:rPr lang="en-US" sz="1200" dirty="0" smtClean="0">
                          <a:solidFill>
                            <a:schemeClr val="tx1">
                              <a:lumMod val="50000"/>
                            </a:schemeClr>
                          </a:solidFill>
                        </a:rPr>
                        <a:t> </a:t>
                      </a:r>
                      <a:r>
                        <a:rPr lang="en-US" sz="1200" dirty="0" smtClean="0">
                          <a:solidFill>
                            <a:schemeClr val="tx1">
                              <a:lumMod val="85000"/>
                            </a:schemeClr>
                          </a:solidFill>
                        </a:rPr>
                        <a:t>3</a:t>
                      </a:r>
                      <a:r>
                        <a:rPr lang="en-US" sz="1200" dirty="0" smtClean="0">
                          <a:solidFill>
                            <a:schemeClr val="tx1">
                              <a:lumMod val="50000"/>
                            </a:schemeClr>
                          </a:solidFill>
                        </a:rPr>
                        <a:t> </a:t>
                      </a:r>
                      <a:r>
                        <a:rPr lang="en-US" sz="1200" dirty="0" smtClean="0">
                          <a:solidFill>
                            <a:schemeClr val="tx1">
                              <a:lumMod val="85000"/>
                            </a:schemeClr>
                          </a:solidFill>
                        </a:rPr>
                        <a:t>blank</a:t>
                      </a:r>
                      <a:r>
                        <a:rPr lang="en-US" sz="1200" baseline="0" dirty="0" smtClean="0">
                          <a:solidFill>
                            <a:schemeClr val="tx1">
                              <a:lumMod val="85000"/>
                            </a:schemeClr>
                          </a:solidFill>
                        </a:rPr>
                        <a:t> lines</a:t>
                      </a:r>
                    </a:p>
                  </a:txBody>
                  <a:tcPr marL="68580" marR="68580" marT="0" marB="0"/>
                </a:tc>
              </a:tr>
            </a:tbl>
          </a:graphicData>
        </a:graphic>
      </p:graphicFrame>
      <p:sp>
        <p:nvSpPr>
          <p:cNvPr id="1029" name="Rectangle 5"/>
          <p:cNvSpPr>
            <a:spLocks noChangeArrowheads="1"/>
          </p:cNvSpPr>
          <p:nvPr/>
        </p:nvSpPr>
        <p:spPr bwMode="auto">
          <a:xfrm>
            <a:off x="685800" y="1496199"/>
            <a:ext cx="7696200" cy="230832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buFont typeface="Arial" pitchFamily="34" charset="0"/>
              <a:buChar char="•"/>
            </a:pPr>
            <a:r>
              <a:rPr lang="en-US" dirty="0" smtClean="0"/>
              <a:t> Be generous with “white space,” a term referring to blank areas, such as margins, indents, and horizontal spaces between paragraphs. These white spaces make documents easier on the eyes.</a:t>
            </a:r>
          </a:p>
          <a:p>
            <a:pPr>
              <a:buFont typeface="Arial" pitchFamily="34" charset="0"/>
              <a:buChar char="•"/>
            </a:pPr>
            <a:endParaRPr lang="en-US" dirty="0" smtClean="0"/>
          </a:p>
          <a:p>
            <a:pPr>
              <a:buFont typeface="Arial" pitchFamily="34" charset="0"/>
              <a:buChar char="•"/>
            </a:pPr>
            <a:r>
              <a:rPr lang="en-US" dirty="0" smtClean="0"/>
              <a:t> Your letter should be centered vertically (but not horizontally) on the page. If you need to add extra white space to center the letter, adjust the number of lines between the date and the inside address only.</a:t>
            </a:r>
          </a:p>
          <a:p>
            <a:r>
              <a:rPr lang="en-US" dirty="0" smtClean="0"/>
              <a:t>  </a:t>
            </a:r>
            <a:endParaRPr lang="en-US" dirty="0"/>
          </a:p>
        </p:txBody>
      </p:sp>
      <p:sp>
        <p:nvSpPr>
          <p:cNvPr id="8" name="TextBox 7"/>
          <p:cNvSpPr txBox="1"/>
          <p:nvPr/>
        </p:nvSpPr>
        <p:spPr>
          <a:xfrm>
            <a:off x="457200" y="457200"/>
            <a:ext cx="3657600" cy="400110"/>
          </a:xfrm>
          <a:prstGeom prst="rect">
            <a:avLst/>
          </a:prstGeom>
          <a:noFill/>
        </p:spPr>
        <p:txBody>
          <a:bodyPr wrap="square" rtlCol="0">
            <a:spAutoFit/>
          </a:bodyPr>
          <a:lstStyle/>
          <a:p>
            <a:r>
              <a:rPr lang="en-US" sz="2000" dirty="0" smtClean="0">
                <a:solidFill>
                  <a:schemeClr val="accent2">
                    <a:lumMod val="75000"/>
                  </a:schemeClr>
                </a:solidFill>
              </a:rPr>
              <a:t>Improving Readability</a:t>
            </a:r>
            <a:endParaRPr lang="en-US" sz="2000" dirty="0">
              <a:solidFill>
                <a:schemeClr val="accent2">
                  <a:lumMod val="75000"/>
                </a:schemeClr>
              </a:solidFill>
            </a:endParaRP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685800" y="1502540"/>
            <a:ext cx="7924800" cy="286232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endParaRPr lang="en-US" dirty="0" smtClean="0"/>
          </a:p>
          <a:p>
            <a:r>
              <a:rPr lang="en-US" dirty="0" smtClean="0"/>
              <a:t> </a:t>
            </a:r>
          </a:p>
          <a:p>
            <a:r>
              <a:rPr lang="en-US" dirty="0" smtClean="0"/>
              <a:t> </a:t>
            </a:r>
          </a:p>
          <a:p>
            <a:r>
              <a:rPr lang="en-US" dirty="0" smtClean="0"/>
              <a:t> </a:t>
            </a:r>
          </a:p>
          <a:p>
            <a:r>
              <a:rPr lang="en-US" dirty="0" smtClean="0"/>
              <a:t> </a:t>
            </a:r>
          </a:p>
          <a:p>
            <a:r>
              <a:rPr lang="en-US" dirty="0" smtClean="0"/>
              <a:t> </a:t>
            </a:r>
          </a:p>
          <a:p>
            <a:r>
              <a:rPr lang="en-US" dirty="0" smtClean="0"/>
              <a:t> </a:t>
            </a:r>
          </a:p>
          <a:p>
            <a:r>
              <a:rPr lang="en-US" dirty="0" smtClean="0"/>
              <a:t> </a:t>
            </a:r>
          </a:p>
          <a:p>
            <a:r>
              <a:rPr lang="en-US" dirty="0" smtClean="0"/>
              <a:t> </a:t>
            </a:r>
          </a:p>
          <a:p>
            <a:r>
              <a:rPr lang="en-US" dirty="0" smtClean="0"/>
              <a:t> </a:t>
            </a:r>
            <a:endParaRPr lang="en-US" dirty="0"/>
          </a:p>
        </p:txBody>
      </p:sp>
      <p:graphicFrame>
        <p:nvGraphicFramePr>
          <p:cNvPr id="6" name="Table 5"/>
          <p:cNvGraphicFramePr>
            <a:graphicFrameLocks noGrp="1"/>
          </p:cNvGraphicFramePr>
          <p:nvPr/>
        </p:nvGraphicFramePr>
        <p:xfrm>
          <a:off x="1143000" y="3276600"/>
          <a:ext cx="6934200" cy="1868660"/>
        </p:xfrm>
        <a:graphic>
          <a:graphicData uri="http://schemas.openxmlformats.org/drawingml/2006/table">
            <a:tbl>
              <a:tblPr firstRow="1" bandRow="1">
                <a:tableStyleId>{5C22544A-7EE6-4342-B048-85BDC9FD1C3A}</a:tableStyleId>
              </a:tblPr>
              <a:tblGrid>
                <a:gridCol w="3467100"/>
                <a:gridCol w="3467100"/>
              </a:tblGrid>
              <a:tr h="219220">
                <a:tc>
                  <a:txBody>
                    <a:bodyPr/>
                    <a:lstStyle/>
                    <a:p>
                      <a:r>
                        <a:rPr lang="en-US" sz="1600" dirty="0" smtClean="0"/>
                        <a:t>Flush-left, ragged-right—correct</a:t>
                      </a:r>
                      <a:endParaRPr lang="en-US" sz="1600" dirty="0"/>
                    </a:p>
                  </a:txBody>
                  <a:tcPr/>
                </a:tc>
                <a:tc>
                  <a:txBody>
                    <a:bodyPr/>
                    <a:lstStyle/>
                    <a:p>
                      <a:r>
                        <a:rPr lang="en-US" sz="1600" dirty="0" smtClean="0"/>
                        <a:t>Justified—incorrect</a:t>
                      </a:r>
                      <a:endParaRPr lang="en-US" sz="1600" dirty="0"/>
                    </a:p>
                  </a:txBody>
                  <a:tcPr/>
                </a:tc>
              </a:tr>
              <a:tr h="1533380">
                <a:tc>
                  <a:txBody>
                    <a:bodyPr/>
                    <a:lstStyle/>
                    <a:p>
                      <a:r>
                        <a:rPr kumimoji="0" lang="en-US" sz="1600" kern="1200" dirty="0" smtClean="0">
                          <a:solidFill>
                            <a:schemeClr val="dk1"/>
                          </a:solidFill>
                          <a:latin typeface="+mn-lt"/>
                          <a:ea typeface="+mn-ea"/>
                          <a:cs typeface="+mn-cs"/>
                        </a:rPr>
                        <a:t>As you know, our competitors have been making drastic price cuts in the last quarter and have somehow continued turning a profit, despite the rising steel costs. </a:t>
                      </a:r>
                      <a:endParaRPr lang="en-US" sz="1200" dirty="0" smtClean="0"/>
                    </a:p>
                  </a:txBody>
                  <a:tcPr/>
                </a:tc>
                <a:tc>
                  <a:txBody>
                    <a:bodyPr/>
                    <a:lstStyle/>
                    <a:p>
                      <a:pPr algn="just"/>
                      <a:r>
                        <a:rPr kumimoji="0" lang="en-US" sz="1600" kern="1200" dirty="0" smtClean="0">
                          <a:solidFill>
                            <a:schemeClr val="dk1"/>
                          </a:solidFill>
                          <a:latin typeface="+mn-lt"/>
                          <a:ea typeface="+mn-ea"/>
                          <a:cs typeface="+mn-cs"/>
                        </a:rPr>
                        <a:t>As you know, our competitors have been making drastic price cuts in the last quarter and have somehow continued turning a profit, despite the rising steel costs. </a:t>
                      </a:r>
                      <a:endParaRPr lang="en-US" sz="1200" dirty="0" smtClean="0"/>
                    </a:p>
                  </a:txBody>
                  <a:tcPr marL="68580" marR="68580" marT="0" marB="0"/>
                </a:tc>
              </a:tr>
            </a:tbl>
          </a:graphicData>
        </a:graphic>
      </p:graphicFrame>
      <p:sp>
        <p:nvSpPr>
          <p:cNvPr id="1029" name="Rectangle 5"/>
          <p:cNvSpPr>
            <a:spLocks noChangeArrowheads="1"/>
          </p:cNvSpPr>
          <p:nvPr/>
        </p:nvSpPr>
        <p:spPr bwMode="auto">
          <a:xfrm>
            <a:off x="685800" y="1752600"/>
            <a:ext cx="7696200" cy="92333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en-US" dirty="0" smtClean="0"/>
              <a:t>Use a flush-left, ragged-right margin rather than a justified margin, which makes some lines look denser than others.</a:t>
            </a:r>
          </a:p>
          <a:p>
            <a:r>
              <a:rPr lang="en-US" dirty="0" smtClean="0"/>
              <a:t>  </a:t>
            </a:r>
            <a:endParaRPr lang="en-US" dirty="0"/>
          </a:p>
        </p:txBody>
      </p:sp>
      <p:sp>
        <p:nvSpPr>
          <p:cNvPr id="8" name="TextBox 7"/>
          <p:cNvSpPr txBox="1"/>
          <p:nvPr/>
        </p:nvSpPr>
        <p:spPr>
          <a:xfrm>
            <a:off x="457200" y="457200"/>
            <a:ext cx="3657600" cy="400110"/>
          </a:xfrm>
          <a:prstGeom prst="rect">
            <a:avLst/>
          </a:prstGeom>
          <a:noFill/>
        </p:spPr>
        <p:txBody>
          <a:bodyPr wrap="square" rtlCol="0">
            <a:spAutoFit/>
          </a:bodyPr>
          <a:lstStyle/>
          <a:p>
            <a:r>
              <a:rPr lang="en-US" sz="2000" dirty="0" smtClean="0">
                <a:solidFill>
                  <a:schemeClr val="accent2">
                    <a:lumMod val="75000"/>
                  </a:schemeClr>
                </a:solidFill>
              </a:rPr>
              <a:t>Improving Readability</a:t>
            </a:r>
            <a:endParaRPr lang="en-US" sz="2000" dirty="0">
              <a:solidFill>
                <a:schemeClr val="accent2">
                  <a:lumMod val="75000"/>
                </a:schemeClr>
              </a:solidFill>
            </a:endParaRPr>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685800" y="1502540"/>
            <a:ext cx="7924800" cy="286232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endParaRPr lang="en-US" dirty="0" smtClean="0"/>
          </a:p>
          <a:p>
            <a:r>
              <a:rPr lang="en-US" dirty="0" smtClean="0"/>
              <a:t> </a:t>
            </a:r>
          </a:p>
          <a:p>
            <a:r>
              <a:rPr lang="en-US" dirty="0" smtClean="0"/>
              <a:t> </a:t>
            </a:r>
          </a:p>
          <a:p>
            <a:r>
              <a:rPr lang="en-US" dirty="0" smtClean="0"/>
              <a:t> </a:t>
            </a:r>
          </a:p>
          <a:p>
            <a:r>
              <a:rPr lang="en-US" dirty="0" smtClean="0"/>
              <a:t> </a:t>
            </a:r>
          </a:p>
          <a:p>
            <a:r>
              <a:rPr lang="en-US" dirty="0" smtClean="0"/>
              <a:t> </a:t>
            </a:r>
          </a:p>
          <a:p>
            <a:r>
              <a:rPr lang="en-US" dirty="0" smtClean="0"/>
              <a:t> </a:t>
            </a:r>
          </a:p>
          <a:p>
            <a:r>
              <a:rPr lang="en-US" dirty="0" smtClean="0"/>
              <a:t> </a:t>
            </a:r>
          </a:p>
          <a:p>
            <a:r>
              <a:rPr lang="en-US" dirty="0" smtClean="0"/>
              <a:t> </a:t>
            </a:r>
          </a:p>
          <a:p>
            <a:r>
              <a:rPr lang="en-US" dirty="0" smtClean="0"/>
              <a:t> </a:t>
            </a:r>
            <a:endParaRPr lang="en-US" dirty="0"/>
          </a:p>
        </p:txBody>
      </p:sp>
      <p:pic>
        <p:nvPicPr>
          <p:cNvPr id="7" name="Picture 6" descr="Screenshot of Business Letter.png"/>
          <p:cNvPicPr>
            <a:picLocks noChangeAspect="1"/>
          </p:cNvPicPr>
          <p:nvPr/>
        </p:nvPicPr>
        <p:blipFill>
          <a:blip r:embed="rId2" cstate="print"/>
          <a:stretch>
            <a:fillRect/>
          </a:stretch>
        </p:blipFill>
        <p:spPr>
          <a:xfrm>
            <a:off x="1829647" y="0"/>
            <a:ext cx="5484705" cy="6858000"/>
          </a:xfrm>
          <a:prstGeom prst="rect">
            <a:avLst/>
          </a:prstGeom>
        </p:spPr>
      </p:pic>
      <p:pic>
        <p:nvPicPr>
          <p:cNvPr id="9" name="Picture 8" descr="Screenshot of Business Letter.png"/>
          <p:cNvPicPr>
            <a:picLocks noChangeAspect="1"/>
          </p:cNvPicPr>
          <p:nvPr/>
        </p:nvPicPr>
        <p:blipFill>
          <a:blip r:embed="rId3" cstate="print"/>
          <a:stretch>
            <a:fillRect/>
          </a:stretch>
        </p:blipFill>
        <p:spPr>
          <a:xfrm>
            <a:off x="1774880" y="0"/>
            <a:ext cx="5594240" cy="6858000"/>
          </a:xfrm>
          <a:prstGeom prst="rect">
            <a:avLst/>
          </a:prstGeom>
        </p:spPr>
      </p:pic>
      <p:sp>
        <p:nvSpPr>
          <p:cNvPr id="10" name="TextBox 9"/>
          <p:cNvSpPr txBox="1"/>
          <p:nvPr/>
        </p:nvSpPr>
        <p:spPr>
          <a:xfrm>
            <a:off x="0" y="304800"/>
            <a:ext cx="1371600" cy="307777"/>
          </a:xfrm>
          <a:prstGeom prst="rect">
            <a:avLst/>
          </a:prstGeom>
          <a:noFill/>
        </p:spPr>
        <p:txBody>
          <a:bodyPr wrap="square" rtlCol="0">
            <a:spAutoFit/>
          </a:bodyPr>
          <a:lstStyle/>
          <a:p>
            <a:r>
              <a:rPr lang="en-US" sz="1400" dirty="0" smtClean="0"/>
              <a:t>Letterhead</a:t>
            </a:r>
            <a:endParaRPr lang="en-US" sz="1400" dirty="0"/>
          </a:p>
        </p:txBody>
      </p:sp>
      <p:sp>
        <p:nvSpPr>
          <p:cNvPr id="11" name="TextBox 10"/>
          <p:cNvSpPr txBox="1"/>
          <p:nvPr/>
        </p:nvSpPr>
        <p:spPr>
          <a:xfrm>
            <a:off x="0" y="1143000"/>
            <a:ext cx="1371600" cy="307777"/>
          </a:xfrm>
          <a:prstGeom prst="rect">
            <a:avLst/>
          </a:prstGeom>
          <a:noFill/>
        </p:spPr>
        <p:txBody>
          <a:bodyPr wrap="square" rtlCol="0">
            <a:spAutoFit/>
          </a:bodyPr>
          <a:lstStyle/>
          <a:p>
            <a:r>
              <a:rPr lang="en-US" sz="1400" dirty="0" smtClean="0"/>
              <a:t>Date</a:t>
            </a:r>
            <a:endParaRPr lang="en-US" sz="1400" dirty="0"/>
          </a:p>
        </p:txBody>
      </p:sp>
      <p:sp>
        <p:nvSpPr>
          <p:cNvPr id="12" name="TextBox 11"/>
          <p:cNvSpPr txBox="1"/>
          <p:nvPr/>
        </p:nvSpPr>
        <p:spPr>
          <a:xfrm>
            <a:off x="0" y="1676400"/>
            <a:ext cx="1752600" cy="307777"/>
          </a:xfrm>
          <a:prstGeom prst="rect">
            <a:avLst/>
          </a:prstGeom>
          <a:noFill/>
        </p:spPr>
        <p:txBody>
          <a:bodyPr wrap="square" rtlCol="0">
            <a:spAutoFit/>
          </a:bodyPr>
          <a:lstStyle/>
          <a:p>
            <a:r>
              <a:rPr lang="en-US" sz="1400" dirty="0" smtClean="0"/>
              <a:t>Inside address</a:t>
            </a:r>
            <a:endParaRPr lang="en-US" sz="1400" dirty="0"/>
          </a:p>
        </p:txBody>
      </p:sp>
      <p:sp>
        <p:nvSpPr>
          <p:cNvPr id="13" name="TextBox 12"/>
          <p:cNvSpPr txBox="1"/>
          <p:nvPr/>
        </p:nvSpPr>
        <p:spPr>
          <a:xfrm>
            <a:off x="0" y="2286000"/>
            <a:ext cx="1371600" cy="307777"/>
          </a:xfrm>
          <a:prstGeom prst="rect">
            <a:avLst/>
          </a:prstGeom>
          <a:noFill/>
        </p:spPr>
        <p:txBody>
          <a:bodyPr wrap="square" rtlCol="0">
            <a:spAutoFit/>
          </a:bodyPr>
          <a:lstStyle/>
          <a:p>
            <a:r>
              <a:rPr lang="en-US" sz="1400" dirty="0" smtClean="0"/>
              <a:t>Salutation</a:t>
            </a:r>
            <a:endParaRPr lang="en-US" dirty="0"/>
          </a:p>
        </p:txBody>
      </p:sp>
      <p:sp>
        <p:nvSpPr>
          <p:cNvPr id="14" name="TextBox 13"/>
          <p:cNvSpPr txBox="1"/>
          <p:nvPr/>
        </p:nvSpPr>
        <p:spPr>
          <a:xfrm>
            <a:off x="0" y="2667000"/>
            <a:ext cx="1371600" cy="307777"/>
          </a:xfrm>
          <a:prstGeom prst="rect">
            <a:avLst/>
          </a:prstGeom>
          <a:noFill/>
        </p:spPr>
        <p:txBody>
          <a:bodyPr wrap="square" rtlCol="0">
            <a:spAutoFit/>
          </a:bodyPr>
          <a:lstStyle/>
          <a:p>
            <a:r>
              <a:rPr lang="en-US" sz="1400" dirty="0" smtClean="0"/>
              <a:t>Body</a:t>
            </a:r>
            <a:endParaRPr lang="en-US" sz="1400" dirty="0"/>
          </a:p>
        </p:txBody>
      </p:sp>
      <p:sp>
        <p:nvSpPr>
          <p:cNvPr id="15" name="TextBox 14"/>
          <p:cNvSpPr txBox="1"/>
          <p:nvPr/>
        </p:nvSpPr>
        <p:spPr>
          <a:xfrm>
            <a:off x="0" y="5715000"/>
            <a:ext cx="1752600" cy="523220"/>
          </a:xfrm>
          <a:prstGeom prst="rect">
            <a:avLst/>
          </a:prstGeom>
          <a:noFill/>
        </p:spPr>
        <p:txBody>
          <a:bodyPr wrap="square" rtlCol="0">
            <a:spAutoFit/>
          </a:bodyPr>
          <a:lstStyle/>
          <a:p>
            <a:r>
              <a:rPr lang="en-US" sz="1400" dirty="0" smtClean="0"/>
              <a:t>Complimentary close</a:t>
            </a:r>
            <a:endParaRPr lang="en-US" sz="1400" dirty="0"/>
          </a:p>
        </p:txBody>
      </p:sp>
      <p:sp>
        <p:nvSpPr>
          <p:cNvPr id="16" name="TextBox 15"/>
          <p:cNvSpPr txBox="1"/>
          <p:nvPr/>
        </p:nvSpPr>
        <p:spPr>
          <a:xfrm>
            <a:off x="0" y="6324600"/>
            <a:ext cx="1371600" cy="523220"/>
          </a:xfrm>
          <a:prstGeom prst="rect">
            <a:avLst/>
          </a:prstGeom>
          <a:noFill/>
        </p:spPr>
        <p:txBody>
          <a:bodyPr wrap="square" rtlCol="0">
            <a:spAutoFit/>
          </a:bodyPr>
          <a:lstStyle/>
          <a:p>
            <a:r>
              <a:rPr lang="en-US" sz="1400" dirty="0" smtClean="0"/>
              <a:t>Signature block</a:t>
            </a:r>
            <a:endParaRPr lang="en-US" sz="1400" dirty="0"/>
          </a:p>
        </p:txBody>
      </p:sp>
      <p:cxnSp>
        <p:nvCxnSpPr>
          <p:cNvPr id="20" name="Straight Arrow Connector 19"/>
          <p:cNvCxnSpPr/>
          <p:nvPr/>
        </p:nvCxnSpPr>
        <p:spPr>
          <a:xfrm>
            <a:off x="990600" y="457200"/>
            <a:ext cx="838200" cy="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21" name="Straight Arrow Connector 20"/>
          <p:cNvCxnSpPr/>
          <p:nvPr/>
        </p:nvCxnSpPr>
        <p:spPr>
          <a:xfrm>
            <a:off x="533400" y="1295400"/>
            <a:ext cx="1295400" cy="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23" name="Straight Arrow Connector 22"/>
          <p:cNvCxnSpPr/>
          <p:nvPr/>
        </p:nvCxnSpPr>
        <p:spPr>
          <a:xfrm>
            <a:off x="1295400" y="1828800"/>
            <a:ext cx="533400" cy="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26" name="Straight Arrow Connector 25"/>
          <p:cNvCxnSpPr/>
          <p:nvPr/>
        </p:nvCxnSpPr>
        <p:spPr>
          <a:xfrm>
            <a:off x="990600" y="2438400"/>
            <a:ext cx="838200" cy="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27" name="Straight Arrow Connector 26"/>
          <p:cNvCxnSpPr/>
          <p:nvPr/>
        </p:nvCxnSpPr>
        <p:spPr>
          <a:xfrm>
            <a:off x="533400" y="2819400"/>
            <a:ext cx="1295400" cy="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29" name="Straight Arrow Connector 28"/>
          <p:cNvCxnSpPr/>
          <p:nvPr/>
        </p:nvCxnSpPr>
        <p:spPr>
          <a:xfrm>
            <a:off x="1371600" y="5943600"/>
            <a:ext cx="457200" cy="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31" name="Straight Arrow Connector 30"/>
          <p:cNvCxnSpPr/>
          <p:nvPr/>
        </p:nvCxnSpPr>
        <p:spPr>
          <a:xfrm>
            <a:off x="685800" y="6705600"/>
            <a:ext cx="1143000" cy="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
        <p:nvSpPr>
          <p:cNvPr id="33" name="TextBox 32"/>
          <p:cNvSpPr txBox="1"/>
          <p:nvPr/>
        </p:nvSpPr>
        <p:spPr>
          <a:xfrm>
            <a:off x="7620000" y="457200"/>
            <a:ext cx="1295400" cy="1477328"/>
          </a:xfrm>
          <a:prstGeom prst="rect">
            <a:avLst/>
          </a:prstGeom>
          <a:noFill/>
        </p:spPr>
        <p:txBody>
          <a:bodyPr wrap="square" rtlCol="0">
            <a:spAutoFit/>
          </a:bodyPr>
          <a:lstStyle/>
          <a:p>
            <a:r>
              <a:rPr lang="en-US" dirty="0" smtClean="0"/>
              <a:t>This is a sample business letter with letterhead.</a:t>
            </a: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685800" y="1502540"/>
            <a:ext cx="7924800" cy="286232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endParaRPr lang="en-US" dirty="0" smtClean="0"/>
          </a:p>
          <a:p>
            <a:r>
              <a:rPr lang="en-US" dirty="0" smtClean="0"/>
              <a:t> </a:t>
            </a:r>
          </a:p>
          <a:p>
            <a:r>
              <a:rPr lang="en-US" dirty="0" smtClean="0"/>
              <a:t> </a:t>
            </a:r>
          </a:p>
          <a:p>
            <a:r>
              <a:rPr lang="en-US" dirty="0" smtClean="0"/>
              <a:t> </a:t>
            </a:r>
          </a:p>
          <a:p>
            <a:r>
              <a:rPr lang="en-US" dirty="0" smtClean="0"/>
              <a:t> </a:t>
            </a:r>
          </a:p>
          <a:p>
            <a:r>
              <a:rPr lang="en-US" dirty="0" smtClean="0"/>
              <a:t> </a:t>
            </a:r>
          </a:p>
          <a:p>
            <a:r>
              <a:rPr lang="en-US" dirty="0" smtClean="0"/>
              <a:t> </a:t>
            </a:r>
          </a:p>
          <a:p>
            <a:r>
              <a:rPr lang="en-US" dirty="0" smtClean="0"/>
              <a:t> </a:t>
            </a:r>
          </a:p>
          <a:p>
            <a:r>
              <a:rPr lang="en-US" dirty="0" smtClean="0"/>
              <a:t> </a:t>
            </a:r>
          </a:p>
          <a:p>
            <a:r>
              <a:rPr lang="en-US" dirty="0" smtClean="0"/>
              <a:t> </a:t>
            </a:r>
            <a:endParaRPr lang="en-US" dirty="0"/>
          </a:p>
        </p:txBody>
      </p:sp>
      <p:pic>
        <p:nvPicPr>
          <p:cNvPr id="9" name="Picture 8" descr="Screenshot of Business Letter.png"/>
          <p:cNvPicPr>
            <a:picLocks noChangeAspect="1"/>
          </p:cNvPicPr>
          <p:nvPr/>
        </p:nvPicPr>
        <p:blipFill>
          <a:blip r:embed="rId2" cstate="print"/>
          <a:stretch>
            <a:fillRect/>
          </a:stretch>
        </p:blipFill>
        <p:spPr>
          <a:xfrm>
            <a:off x="1863132" y="0"/>
            <a:ext cx="5417736" cy="6858000"/>
          </a:xfrm>
          <a:prstGeom prst="rect">
            <a:avLst/>
          </a:prstGeom>
        </p:spPr>
      </p:pic>
      <p:sp>
        <p:nvSpPr>
          <p:cNvPr id="10" name="TextBox 9"/>
          <p:cNvSpPr txBox="1"/>
          <p:nvPr/>
        </p:nvSpPr>
        <p:spPr>
          <a:xfrm>
            <a:off x="0" y="838200"/>
            <a:ext cx="1371600" cy="307777"/>
          </a:xfrm>
          <a:prstGeom prst="rect">
            <a:avLst/>
          </a:prstGeom>
          <a:noFill/>
        </p:spPr>
        <p:txBody>
          <a:bodyPr wrap="square" rtlCol="0">
            <a:spAutoFit/>
          </a:bodyPr>
          <a:lstStyle/>
          <a:p>
            <a:r>
              <a:rPr lang="en-US" sz="1400" dirty="0" smtClean="0"/>
              <a:t>Heading</a:t>
            </a:r>
            <a:endParaRPr lang="en-US" sz="1400" dirty="0"/>
          </a:p>
        </p:txBody>
      </p:sp>
      <p:sp>
        <p:nvSpPr>
          <p:cNvPr id="11" name="TextBox 10"/>
          <p:cNvSpPr txBox="1"/>
          <p:nvPr/>
        </p:nvSpPr>
        <p:spPr>
          <a:xfrm>
            <a:off x="0" y="1219200"/>
            <a:ext cx="1371600" cy="307777"/>
          </a:xfrm>
          <a:prstGeom prst="rect">
            <a:avLst/>
          </a:prstGeom>
          <a:noFill/>
        </p:spPr>
        <p:txBody>
          <a:bodyPr wrap="square" rtlCol="0">
            <a:spAutoFit/>
          </a:bodyPr>
          <a:lstStyle/>
          <a:p>
            <a:r>
              <a:rPr lang="en-US" sz="1400" dirty="0" smtClean="0"/>
              <a:t>Date</a:t>
            </a:r>
            <a:endParaRPr lang="en-US" sz="1400" dirty="0"/>
          </a:p>
        </p:txBody>
      </p:sp>
      <p:sp>
        <p:nvSpPr>
          <p:cNvPr id="12" name="TextBox 11"/>
          <p:cNvSpPr txBox="1"/>
          <p:nvPr/>
        </p:nvSpPr>
        <p:spPr>
          <a:xfrm>
            <a:off x="0" y="1676400"/>
            <a:ext cx="1752600" cy="307777"/>
          </a:xfrm>
          <a:prstGeom prst="rect">
            <a:avLst/>
          </a:prstGeom>
          <a:noFill/>
        </p:spPr>
        <p:txBody>
          <a:bodyPr wrap="square" rtlCol="0">
            <a:spAutoFit/>
          </a:bodyPr>
          <a:lstStyle/>
          <a:p>
            <a:r>
              <a:rPr lang="en-US" sz="1400" dirty="0" smtClean="0"/>
              <a:t>Inside address</a:t>
            </a:r>
            <a:endParaRPr lang="en-US" sz="1400" dirty="0"/>
          </a:p>
        </p:txBody>
      </p:sp>
      <p:sp>
        <p:nvSpPr>
          <p:cNvPr id="13" name="TextBox 12"/>
          <p:cNvSpPr txBox="1"/>
          <p:nvPr/>
        </p:nvSpPr>
        <p:spPr>
          <a:xfrm>
            <a:off x="0" y="2362200"/>
            <a:ext cx="1371600" cy="307777"/>
          </a:xfrm>
          <a:prstGeom prst="rect">
            <a:avLst/>
          </a:prstGeom>
          <a:noFill/>
        </p:spPr>
        <p:txBody>
          <a:bodyPr wrap="square" rtlCol="0">
            <a:spAutoFit/>
          </a:bodyPr>
          <a:lstStyle/>
          <a:p>
            <a:r>
              <a:rPr lang="en-US" sz="1400" dirty="0" smtClean="0"/>
              <a:t>Salutation</a:t>
            </a:r>
            <a:endParaRPr lang="en-US" dirty="0"/>
          </a:p>
        </p:txBody>
      </p:sp>
      <p:sp>
        <p:nvSpPr>
          <p:cNvPr id="14" name="TextBox 13"/>
          <p:cNvSpPr txBox="1"/>
          <p:nvPr/>
        </p:nvSpPr>
        <p:spPr>
          <a:xfrm>
            <a:off x="0" y="2743200"/>
            <a:ext cx="1371600" cy="307777"/>
          </a:xfrm>
          <a:prstGeom prst="rect">
            <a:avLst/>
          </a:prstGeom>
          <a:noFill/>
        </p:spPr>
        <p:txBody>
          <a:bodyPr wrap="square" rtlCol="0">
            <a:spAutoFit/>
          </a:bodyPr>
          <a:lstStyle/>
          <a:p>
            <a:r>
              <a:rPr lang="en-US" sz="1400" dirty="0" smtClean="0"/>
              <a:t>Body</a:t>
            </a:r>
            <a:endParaRPr lang="en-US" sz="1400" dirty="0"/>
          </a:p>
        </p:txBody>
      </p:sp>
      <p:sp>
        <p:nvSpPr>
          <p:cNvPr id="15" name="TextBox 14"/>
          <p:cNvSpPr txBox="1"/>
          <p:nvPr/>
        </p:nvSpPr>
        <p:spPr>
          <a:xfrm>
            <a:off x="0" y="5715000"/>
            <a:ext cx="1752600" cy="523220"/>
          </a:xfrm>
          <a:prstGeom prst="rect">
            <a:avLst/>
          </a:prstGeom>
          <a:noFill/>
        </p:spPr>
        <p:txBody>
          <a:bodyPr wrap="square" rtlCol="0">
            <a:spAutoFit/>
          </a:bodyPr>
          <a:lstStyle/>
          <a:p>
            <a:r>
              <a:rPr lang="en-US" sz="1400" dirty="0" smtClean="0"/>
              <a:t>Complimentary close</a:t>
            </a:r>
            <a:endParaRPr lang="en-US" sz="1400" dirty="0"/>
          </a:p>
        </p:txBody>
      </p:sp>
      <p:sp>
        <p:nvSpPr>
          <p:cNvPr id="16" name="TextBox 15"/>
          <p:cNvSpPr txBox="1"/>
          <p:nvPr/>
        </p:nvSpPr>
        <p:spPr>
          <a:xfrm>
            <a:off x="0" y="6324600"/>
            <a:ext cx="1371600" cy="523220"/>
          </a:xfrm>
          <a:prstGeom prst="rect">
            <a:avLst/>
          </a:prstGeom>
          <a:noFill/>
        </p:spPr>
        <p:txBody>
          <a:bodyPr wrap="square" rtlCol="0">
            <a:spAutoFit/>
          </a:bodyPr>
          <a:lstStyle/>
          <a:p>
            <a:r>
              <a:rPr lang="en-US" sz="1400" dirty="0" smtClean="0"/>
              <a:t>Signature block</a:t>
            </a:r>
            <a:endParaRPr lang="en-US" sz="1400" dirty="0"/>
          </a:p>
        </p:txBody>
      </p:sp>
      <p:cxnSp>
        <p:nvCxnSpPr>
          <p:cNvPr id="20" name="Straight Arrow Connector 19"/>
          <p:cNvCxnSpPr/>
          <p:nvPr/>
        </p:nvCxnSpPr>
        <p:spPr>
          <a:xfrm>
            <a:off x="838200" y="990600"/>
            <a:ext cx="990600" cy="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21" name="Straight Arrow Connector 20"/>
          <p:cNvCxnSpPr/>
          <p:nvPr/>
        </p:nvCxnSpPr>
        <p:spPr>
          <a:xfrm>
            <a:off x="533400" y="1371600"/>
            <a:ext cx="1295400" cy="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23" name="Straight Arrow Connector 22"/>
          <p:cNvCxnSpPr/>
          <p:nvPr/>
        </p:nvCxnSpPr>
        <p:spPr>
          <a:xfrm>
            <a:off x="1295400" y="1828800"/>
            <a:ext cx="533400" cy="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26" name="Straight Arrow Connector 25"/>
          <p:cNvCxnSpPr/>
          <p:nvPr/>
        </p:nvCxnSpPr>
        <p:spPr>
          <a:xfrm>
            <a:off x="990600" y="2514600"/>
            <a:ext cx="838200" cy="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27" name="Straight Arrow Connector 26"/>
          <p:cNvCxnSpPr/>
          <p:nvPr/>
        </p:nvCxnSpPr>
        <p:spPr>
          <a:xfrm>
            <a:off x="533400" y="2895600"/>
            <a:ext cx="1295400" cy="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29" name="Straight Arrow Connector 28"/>
          <p:cNvCxnSpPr/>
          <p:nvPr/>
        </p:nvCxnSpPr>
        <p:spPr>
          <a:xfrm>
            <a:off x="1371600" y="5943600"/>
            <a:ext cx="457200" cy="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31" name="Straight Arrow Connector 30"/>
          <p:cNvCxnSpPr/>
          <p:nvPr/>
        </p:nvCxnSpPr>
        <p:spPr>
          <a:xfrm>
            <a:off x="685800" y="6705600"/>
            <a:ext cx="1143000" cy="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
        <p:nvSpPr>
          <p:cNvPr id="33" name="TextBox 32"/>
          <p:cNvSpPr txBox="1"/>
          <p:nvPr/>
        </p:nvSpPr>
        <p:spPr>
          <a:xfrm>
            <a:off x="7620000" y="457200"/>
            <a:ext cx="1295400" cy="1754326"/>
          </a:xfrm>
          <a:prstGeom prst="rect">
            <a:avLst/>
          </a:prstGeom>
          <a:noFill/>
        </p:spPr>
        <p:txBody>
          <a:bodyPr wrap="square" rtlCol="0">
            <a:spAutoFit/>
          </a:bodyPr>
          <a:lstStyle/>
          <a:p>
            <a:r>
              <a:rPr lang="en-US" dirty="0" smtClean="0"/>
              <a:t>This is the same business letter without letterhead.</a:t>
            </a: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685800" y="1502540"/>
            <a:ext cx="7924800" cy="286232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endParaRPr lang="en-US" dirty="0" smtClean="0"/>
          </a:p>
          <a:p>
            <a:r>
              <a:rPr lang="en-US" dirty="0" smtClean="0"/>
              <a:t> </a:t>
            </a:r>
          </a:p>
          <a:p>
            <a:r>
              <a:rPr lang="en-US" dirty="0" smtClean="0"/>
              <a:t> </a:t>
            </a:r>
          </a:p>
          <a:p>
            <a:r>
              <a:rPr lang="en-US" dirty="0" smtClean="0"/>
              <a:t> </a:t>
            </a:r>
          </a:p>
          <a:p>
            <a:r>
              <a:rPr lang="en-US" dirty="0" smtClean="0"/>
              <a:t> </a:t>
            </a:r>
          </a:p>
          <a:p>
            <a:r>
              <a:rPr lang="en-US" dirty="0" smtClean="0"/>
              <a:t> </a:t>
            </a:r>
          </a:p>
          <a:p>
            <a:r>
              <a:rPr lang="en-US" dirty="0" smtClean="0"/>
              <a:t> </a:t>
            </a:r>
          </a:p>
          <a:p>
            <a:r>
              <a:rPr lang="en-US" dirty="0" smtClean="0"/>
              <a:t> </a:t>
            </a:r>
          </a:p>
          <a:p>
            <a:r>
              <a:rPr lang="en-US" dirty="0" smtClean="0"/>
              <a:t> </a:t>
            </a:r>
          </a:p>
          <a:p>
            <a:r>
              <a:rPr lang="en-US" dirty="0" smtClean="0"/>
              <a:t> </a:t>
            </a:r>
            <a:endParaRPr lang="en-US" dirty="0"/>
          </a:p>
        </p:txBody>
      </p:sp>
      <p:sp>
        <p:nvSpPr>
          <p:cNvPr id="1029" name="Rectangle 5"/>
          <p:cNvSpPr>
            <a:spLocks noChangeArrowheads="1"/>
          </p:cNvSpPr>
          <p:nvPr/>
        </p:nvSpPr>
        <p:spPr bwMode="auto">
          <a:xfrm>
            <a:off x="685800" y="1371600"/>
            <a:ext cx="7696200" cy="390876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342900" indent="-342900">
              <a:buAutoNum type="arabicPeriod"/>
            </a:pPr>
            <a:r>
              <a:rPr lang="en-US" b="1" dirty="0" smtClean="0"/>
              <a:t>Heading</a:t>
            </a:r>
          </a:p>
          <a:p>
            <a:pPr marL="342900" indent="-342900">
              <a:buAutoNum type="arabicPeriod"/>
            </a:pPr>
            <a:endParaRPr lang="en-US" sz="800" b="1" dirty="0" smtClean="0"/>
          </a:p>
          <a:p>
            <a:pPr lvl="1"/>
            <a:r>
              <a:rPr lang="en-US" dirty="0" smtClean="0"/>
              <a:t>When letterhead stationary is unavailable, the heading should include a return address (without a name) and should start 13 lines from the top of the page, leaving a 2-inch top margin.</a:t>
            </a:r>
          </a:p>
          <a:p>
            <a:r>
              <a:rPr lang="en-US" dirty="0" smtClean="0"/>
              <a:t> </a:t>
            </a:r>
          </a:p>
          <a:p>
            <a:r>
              <a:rPr lang="en-US" b="1" dirty="0" smtClean="0"/>
              <a:t>2. Date</a:t>
            </a:r>
          </a:p>
          <a:p>
            <a:endParaRPr lang="en-US" sz="800" b="1" dirty="0" smtClean="0"/>
          </a:p>
          <a:p>
            <a:pPr lvl="1">
              <a:buFont typeface="Arial" pitchFamily="34" charset="0"/>
              <a:buChar char="•"/>
            </a:pPr>
            <a:r>
              <a:rPr lang="en-US" dirty="0" smtClean="0"/>
              <a:t> Place the date at least one blank line beneath the lowest part of the letterhead. If letterhead is unavailable, place the date directly below the return address. </a:t>
            </a:r>
          </a:p>
          <a:p>
            <a:pPr lvl="1"/>
            <a:endParaRPr lang="en-US" dirty="0" smtClean="0"/>
          </a:p>
          <a:p>
            <a:pPr lvl="1">
              <a:buFont typeface="Arial" pitchFamily="34" charset="0"/>
              <a:buChar char="•"/>
            </a:pPr>
            <a:r>
              <a:rPr lang="en-US" dirty="0" smtClean="0"/>
              <a:t> Standard date format includes the full name of the month, followed by the day, a comma, and then the year: August 31, 2012.</a:t>
            </a:r>
          </a:p>
          <a:p>
            <a:r>
              <a:rPr lang="en-US" sz="1600" dirty="0" smtClean="0"/>
              <a:t>  </a:t>
            </a:r>
            <a:endParaRPr lang="en-US" sz="1600" dirty="0"/>
          </a:p>
        </p:txBody>
      </p:sp>
      <p:pic>
        <p:nvPicPr>
          <p:cNvPr id="38918" name="Picture 6" descr="C:\Users\labbie\AppData\Local\Microsoft\Windows\Temporary Internet Files\Content.IE5\CFUVXYZQ\MC900295297[1].wmf"/>
          <p:cNvPicPr>
            <a:picLocks noChangeAspect="1" noChangeArrowheads="1"/>
          </p:cNvPicPr>
          <p:nvPr/>
        </p:nvPicPr>
        <p:blipFill>
          <a:blip r:embed="rId2" cstate="print"/>
          <a:srcRect/>
          <a:stretch>
            <a:fillRect/>
          </a:stretch>
        </p:blipFill>
        <p:spPr bwMode="auto">
          <a:xfrm>
            <a:off x="6477000" y="5410200"/>
            <a:ext cx="1457608" cy="1068309"/>
          </a:xfrm>
          <a:prstGeom prst="rect">
            <a:avLst/>
          </a:prstGeom>
          <a:noFill/>
        </p:spPr>
      </p:pic>
      <p:sp>
        <p:nvSpPr>
          <p:cNvPr id="6" name="TextBox 5"/>
          <p:cNvSpPr txBox="1"/>
          <p:nvPr/>
        </p:nvSpPr>
        <p:spPr>
          <a:xfrm>
            <a:off x="457200" y="457200"/>
            <a:ext cx="3657600" cy="400110"/>
          </a:xfrm>
          <a:prstGeom prst="rect">
            <a:avLst/>
          </a:prstGeom>
          <a:noFill/>
        </p:spPr>
        <p:txBody>
          <a:bodyPr wrap="square" rtlCol="0">
            <a:spAutoFit/>
          </a:bodyPr>
          <a:lstStyle/>
          <a:p>
            <a:r>
              <a:rPr lang="en-US" sz="2000" dirty="0" smtClean="0">
                <a:solidFill>
                  <a:schemeClr val="accent2">
                    <a:lumMod val="75000"/>
                  </a:schemeClr>
                </a:solidFill>
              </a:rPr>
              <a:t>Standard Letter Parts</a:t>
            </a:r>
          </a:p>
        </p:txBody>
      </p:sp>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685800" y="1502540"/>
            <a:ext cx="7924800" cy="286232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endParaRPr lang="en-US" dirty="0" smtClean="0"/>
          </a:p>
          <a:p>
            <a:r>
              <a:rPr lang="en-US" dirty="0" smtClean="0"/>
              <a:t> </a:t>
            </a:r>
          </a:p>
          <a:p>
            <a:r>
              <a:rPr lang="en-US" dirty="0" smtClean="0"/>
              <a:t> </a:t>
            </a:r>
          </a:p>
          <a:p>
            <a:r>
              <a:rPr lang="en-US" dirty="0" smtClean="0"/>
              <a:t> </a:t>
            </a:r>
          </a:p>
          <a:p>
            <a:r>
              <a:rPr lang="en-US" dirty="0" smtClean="0"/>
              <a:t> </a:t>
            </a:r>
          </a:p>
          <a:p>
            <a:r>
              <a:rPr lang="en-US" dirty="0" smtClean="0"/>
              <a:t> </a:t>
            </a:r>
          </a:p>
          <a:p>
            <a:r>
              <a:rPr lang="en-US" dirty="0" smtClean="0"/>
              <a:t> </a:t>
            </a:r>
          </a:p>
          <a:p>
            <a:r>
              <a:rPr lang="en-US" dirty="0" smtClean="0"/>
              <a:t> </a:t>
            </a:r>
          </a:p>
          <a:p>
            <a:r>
              <a:rPr lang="en-US" dirty="0" smtClean="0"/>
              <a:t> </a:t>
            </a:r>
          </a:p>
          <a:p>
            <a:r>
              <a:rPr lang="en-US" dirty="0" smtClean="0"/>
              <a:t> </a:t>
            </a:r>
            <a:endParaRPr lang="en-US" dirty="0"/>
          </a:p>
        </p:txBody>
      </p:sp>
      <p:sp>
        <p:nvSpPr>
          <p:cNvPr id="1029" name="Rectangle 5"/>
          <p:cNvSpPr>
            <a:spLocks noChangeArrowheads="1"/>
          </p:cNvSpPr>
          <p:nvPr/>
        </p:nvSpPr>
        <p:spPr bwMode="auto">
          <a:xfrm>
            <a:off x="685800" y="1295400"/>
            <a:ext cx="7696200" cy="473975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en-US" dirty="0" smtClean="0"/>
              <a:t> </a:t>
            </a:r>
          </a:p>
          <a:p>
            <a:r>
              <a:rPr lang="en-US" b="1" dirty="0" smtClean="0"/>
              <a:t>3. Inside Address</a:t>
            </a:r>
          </a:p>
          <a:p>
            <a:endParaRPr lang="en-US" sz="800" b="1" dirty="0" smtClean="0"/>
          </a:p>
          <a:p>
            <a:pPr lvl="1">
              <a:buFont typeface="Arial" pitchFamily="34" charset="0"/>
              <a:buChar char="•"/>
            </a:pPr>
            <a:r>
              <a:rPr lang="en-US" dirty="0" smtClean="0"/>
              <a:t> The inside address identifies the recipient of the letter. </a:t>
            </a:r>
          </a:p>
          <a:p>
            <a:pPr lvl="1">
              <a:buFont typeface="Arial" pitchFamily="34" charset="0"/>
              <a:buChar char="•"/>
            </a:pPr>
            <a:endParaRPr lang="en-US" dirty="0" smtClean="0"/>
          </a:p>
          <a:p>
            <a:pPr lvl="1">
              <a:buFont typeface="Arial" pitchFamily="34" charset="0"/>
              <a:buChar char="•"/>
            </a:pPr>
            <a:r>
              <a:rPr lang="en-US" dirty="0" smtClean="0"/>
              <a:t> Precede the recipient’s name with a courtesy title such as </a:t>
            </a:r>
            <a:r>
              <a:rPr lang="en-US" i="1" dirty="0" smtClean="0"/>
              <a:t>Mr</a:t>
            </a:r>
            <a:r>
              <a:rPr lang="en-US" dirty="0" smtClean="0"/>
              <a:t>., </a:t>
            </a:r>
            <a:r>
              <a:rPr lang="en-US" i="1" dirty="0" smtClean="0"/>
              <a:t>Ms</a:t>
            </a:r>
            <a:r>
              <a:rPr lang="en-US" dirty="0" smtClean="0"/>
              <a:t>., or </a:t>
            </a:r>
            <a:r>
              <a:rPr lang="en-US" i="1" dirty="0" smtClean="0"/>
              <a:t>Dr</a:t>
            </a:r>
            <a:r>
              <a:rPr lang="en-US" dirty="0" smtClean="0"/>
              <a:t>. </a:t>
            </a:r>
          </a:p>
          <a:p>
            <a:pPr lvl="1">
              <a:buFont typeface="Arial" pitchFamily="34" charset="0"/>
              <a:buChar char="•"/>
            </a:pPr>
            <a:endParaRPr lang="en-US" dirty="0" smtClean="0"/>
          </a:p>
          <a:p>
            <a:pPr lvl="1">
              <a:buFont typeface="Arial" pitchFamily="34" charset="0"/>
              <a:buChar char="•"/>
            </a:pPr>
            <a:r>
              <a:rPr lang="en-US" dirty="0" smtClean="0"/>
              <a:t> For businesswomen, the generally accepted business title is </a:t>
            </a:r>
            <a:r>
              <a:rPr lang="en-US" i="1" dirty="0" smtClean="0"/>
              <a:t>Ms</a:t>
            </a:r>
            <a:r>
              <a:rPr lang="en-US" dirty="0" smtClean="0"/>
              <a:t>. </a:t>
            </a:r>
          </a:p>
          <a:p>
            <a:pPr lvl="1">
              <a:buFont typeface="Arial" pitchFamily="34" charset="0"/>
              <a:buChar char="•"/>
            </a:pPr>
            <a:endParaRPr lang="en-US" dirty="0" smtClean="0"/>
          </a:p>
          <a:p>
            <a:pPr lvl="1">
              <a:buFont typeface="Arial" pitchFamily="34" charset="0"/>
              <a:buChar char="•"/>
            </a:pPr>
            <a:r>
              <a:rPr lang="en-US" dirty="0" smtClean="0"/>
              <a:t> There are many personal, professional, and governmental titles, so do the necessary research to ensure that you use the correct one.</a:t>
            </a:r>
          </a:p>
          <a:p>
            <a:r>
              <a:rPr lang="en-US" dirty="0" smtClean="0"/>
              <a:t>  </a:t>
            </a:r>
          </a:p>
          <a:p>
            <a:r>
              <a:rPr lang="en-US" b="1" dirty="0" smtClean="0"/>
              <a:t>4. Salutation</a:t>
            </a:r>
          </a:p>
          <a:p>
            <a:endParaRPr lang="en-US" sz="800" dirty="0" smtClean="0"/>
          </a:p>
          <a:p>
            <a:pPr lvl="1"/>
            <a:r>
              <a:rPr lang="en-US" dirty="0" smtClean="0"/>
              <a:t>If the first line of the inside address is a person’s name, the salutation should be </a:t>
            </a:r>
            <a:r>
              <a:rPr lang="en-US" i="1" dirty="0" smtClean="0"/>
              <a:t>Dear Mr.</a:t>
            </a:r>
            <a:r>
              <a:rPr lang="en-US" dirty="0" smtClean="0"/>
              <a:t> or </a:t>
            </a:r>
            <a:r>
              <a:rPr lang="en-US" i="1" dirty="0" smtClean="0"/>
              <a:t>Ms. Name</a:t>
            </a:r>
            <a:r>
              <a:rPr lang="en-US" dirty="0" smtClean="0"/>
              <a:t>, followed by a colon.</a:t>
            </a:r>
          </a:p>
          <a:p>
            <a:endParaRPr lang="en-US" sz="1600" dirty="0"/>
          </a:p>
        </p:txBody>
      </p:sp>
      <p:pic>
        <p:nvPicPr>
          <p:cNvPr id="39940" name="Picture 4" descr="C:\Users\labbie\AppData\Local\Microsoft\Windows\Temporary Internet Files\Content.IE5\P0HP07GI\MC900056213[1].wmf"/>
          <p:cNvPicPr>
            <a:picLocks noChangeAspect="1" noChangeArrowheads="1"/>
          </p:cNvPicPr>
          <p:nvPr/>
        </p:nvPicPr>
        <p:blipFill>
          <a:blip r:embed="rId2" cstate="print"/>
          <a:srcRect/>
          <a:stretch>
            <a:fillRect/>
          </a:stretch>
        </p:blipFill>
        <p:spPr bwMode="auto">
          <a:xfrm>
            <a:off x="6781800" y="457200"/>
            <a:ext cx="1646834" cy="1654150"/>
          </a:xfrm>
          <a:prstGeom prst="rect">
            <a:avLst/>
          </a:prstGeom>
          <a:noFill/>
        </p:spPr>
      </p:pic>
      <p:sp>
        <p:nvSpPr>
          <p:cNvPr id="6" name="TextBox 5"/>
          <p:cNvSpPr txBox="1"/>
          <p:nvPr/>
        </p:nvSpPr>
        <p:spPr>
          <a:xfrm>
            <a:off x="457200" y="457200"/>
            <a:ext cx="3657600" cy="400110"/>
          </a:xfrm>
          <a:prstGeom prst="rect">
            <a:avLst/>
          </a:prstGeom>
          <a:noFill/>
        </p:spPr>
        <p:txBody>
          <a:bodyPr wrap="square" rtlCol="0">
            <a:spAutoFit/>
          </a:bodyPr>
          <a:lstStyle/>
          <a:p>
            <a:r>
              <a:rPr lang="en-US" sz="2000" dirty="0" smtClean="0">
                <a:solidFill>
                  <a:schemeClr val="accent2">
                    <a:lumMod val="75000"/>
                  </a:schemeClr>
                </a:solidFill>
              </a:rPr>
              <a:t>Standard Letter Parts</a:t>
            </a:r>
            <a:endParaRPr lang="en-US" sz="2000" dirty="0">
              <a:solidFill>
                <a:schemeClr val="accent2">
                  <a:lumMod val="75000"/>
                </a:schemeClr>
              </a:solidFill>
            </a:endParaRPr>
          </a:p>
        </p:txBody>
      </p:sp>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TextBox 4"/>
          <p:cNvSpPr txBox="1"/>
          <p:nvPr/>
        </p:nvSpPr>
        <p:spPr>
          <a:xfrm>
            <a:off x="533400" y="304800"/>
            <a:ext cx="5562600" cy="400110"/>
          </a:xfrm>
          <a:prstGeom prst="rect">
            <a:avLst/>
          </a:prstGeom>
          <a:noFill/>
        </p:spPr>
        <p:txBody>
          <a:bodyPr wrap="square" rtlCol="0">
            <a:spAutoFit/>
          </a:bodyPr>
          <a:lstStyle/>
          <a:p>
            <a:r>
              <a:rPr lang="en-US" sz="2000" dirty="0" smtClean="0">
                <a:solidFill>
                  <a:schemeClr val="accent2">
                    <a:lumMod val="75000"/>
                  </a:schemeClr>
                </a:solidFill>
              </a:rPr>
              <a:t>Standard Letter Parts</a:t>
            </a:r>
            <a:endParaRPr lang="en-US" sz="2000" dirty="0">
              <a:solidFill>
                <a:schemeClr val="accent2">
                  <a:lumMod val="75000"/>
                </a:schemeClr>
              </a:solidFill>
            </a:endParaRPr>
          </a:p>
        </p:txBody>
      </p:sp>
      <p:sp>
        <p:nvSpPr>
          <p:cNvPr id="1025" name="Rectangle 1"/>
          <p:cNvSpPr>
            <a:spLocks noChangeArrowheads="1"/>
          </p:cNvSpPr>
          <p:nvPr/>
        </p:nvSpPr>
        <p:spPr bwMode="auto">
          <a:xfrm>
            <a:off x="685800" y="1502540"/>
            <a:ext cx="7924800" cy="286232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endParaRPr lang="en-US" dirty="0" smtClean="0"/>
          </a:p>
          <a:p>
            <a:r>
              <a:rPr lang="en-US" dirty="0" smtClean="0"/>
              <a:t> </a:t>
            </a:r>
          </a:p>
          <a:p>
            <a:r>
              <a:rPr lang="en-US" dirty="0" smtClean="0"/>
              <a:t> </a:t>
            </a:r>
          </a:p>
          <a:p>
            <a:r>
              <a:rPr lang="en-US" dirty="0" smtClean="0"/>
              <a:t> </a:t>
            </a:r>
          </a:p>
          <a:p>
            <a:r>
              <a:rPr lang="en-US" dirty="0" smtClean="0"/>
              <a:t> </a:t>
            </a:r>
          </a:p>
          <a:p>
            <a:r>
              <a:rPr lang="en-US" dirty="0" smtClean="0"/>
              <a:t> </a:t>
            </a:r>
          </a:p>
          <a:p>
            <a:r>
              <a:rPr lang="en-US" dirty="0" smtClean="0"/>
              <a:t> </a:t>
            </a:r>
          </a:p>
          <a:p>
            <a:r>
              <a:rPr lang="en-US" dirty="0" smtClean="0"/>
              <a:t> </a:t>
            </a:r>
          </a:p>
          <a:p>
            <a:r>
              <a:rPr lang="en-US" dirty="0" smtClean="0"/>
              <a:t> </a:t>
            </a:r>
          </a:p>
          <a:p>
            <a:r>
              <a:rPr lang="en-US" dirty="0" smtClean="0"/>
              <a:t> </a:t>
            </a:r>
            <a:endParaRPr lang="en-US" dirty="0"/>
          </a:p>
        </p:txBody>
      </p:sp>
      <p:sp>
        <p:nvSpPr>
          <p:cNvPr id="1029" name="Rectangle 5"/>
          <p:cNvSpPr>
            <a:spLocks noChangeArrowheads="1"/>
          </p:cNvSpPr>
          <p:nvPr/>
        </p:nvSpPr>
        <p:spPr bwMode="auto">
          <a:xfrm>
            <a:off x="533400" y="1371600"/>
            <a:ext cx="7696200" cy="403187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en-US" b="1" dirty="0" smtClean="0"/>
              <a:t>5. Body</a:t>
            </a:r>
          </a:p>
          <a:p>
            <a:endParaRPr lang="en-US" sz="800" dirty="0" smtClean="0"/>
          </a:p>
          <a:p>
            <a:pPr lvl="1"/>
            <a:r>
              <a:rPr lang="en-US" dirty="0" smtClean="0"/>
              <a:t>Single-space the body of your letter, and insert one blank line after the salutation, between paragraphs, and before the complimentary close.</a:t>
            </a:r>
          </a:p>
          <a:p>
            <a:r>
              <a:rPr lang="en-US" dirty="0" smtClean="0"/>
              <a:t> </a:t>
            </a:r>
          </a:p>
          <a:p>
            <a:r>
              <a:rPr lang="en-US" b="1" dirty="0" smtClean="0"/>
              <a:t>6. Complimentary close</a:t>
            </a:r>
          </a:p>
          <a:p>
            <a:endParaRPr lang="en-US" sz="800" b="1" dirty="0" smtClean="0"/>
          </a:p>
          <a:p>
            <a:pPr lvl="1"/>
            <a:r>
              <a:rPr lang="en-US" dirty="0" smtClean="0"/>
              <a:t>Try to stick to one-word closings such as </a:t>
            </a:r>
            <a:r>
              <a:rPr lang="en-US" i="1" dirty="0" smtClean="0"/>
              <a:t>Sincerely</a:t>
            </a:r>
            <a:r>
              <a:rPr lang="en-US" dirty="0" smtClean="0"/>
              <a:t> or </a:t>
            </a:r>
            <a:r>
              <a:rPr lang="en-US" i="1" dirty="0" smtClean="0"/>
              <a:t>Cordially</a:t>
            </a:r>
            <a:r>
              <a:rPr lang="en-US" dirty="0" smtClean="0"/>
              <a:t>.</a:t>
            </a:r>
          </a:p>
          <a:p>
            <a:r>
              <a:rPr lang="en-US" dirty="0" smtClean="0"/>
              <a:t> </a:t>
            </a:r>
          </a:p>
          <a:p>
            <a:r>
              <a:rPr lang="en-US" b="1" dirty="0" smtClean="0"/>
              <a:t>7. Signature Block</a:t>
            </a:r>
          </a:p>
          <a:p>
            <a:endParaRPr lang="en-US" sz="800" b="1" dirty="0" smtClean="0"/>
          </a:p>
          <a:p>
            <a:pPr lvl="1"/>
            <a:r>
              <a:rPr lang="en-US" dirty="0" smtClean="0"/>
              <a:t>To leave space for a written signature, </a:t>
            </a:r>
          </a:p>
          <a:p>
            <a:pPr lvl="1"/>
            <a:r>
              <a:rPr lang="en-US" dirty="0" smtClean="0"/>
              <a:t>insert three blank lines below the complimentary </a:t>
            </a:r>
          </a:p>
          <a:p>
            <a:pPr lvl="1"/>
            <a:r>
              <a:rPr lang="en-US" dirty="0" smtClean="0"/>
              <a:t>close, and then include the sender’s name.</a:t>
            </a:r>
          </a:p>
          <a:p>
            <a:endParaRPr lang="en-US" sz="1600" dirty="0"/>
          </a:p>
        </p:txBody>
      </p:sp>
      <p:pic>
        <p:nvPicPr>
          <p:cNvPr id="8" name="Picture 4" descr="C:\Users\labbie\AppData\Local\Microsoft\Windows\Temporary Internet Files\Content.IE5\6TWLVLT3\MP900309628[1].jpg"/>
          <p:cNvPicPr>
            <a:picLocks noChangeAspect="1" noChangeArrowheads="1"/>
          </p:cNvPicPr>
          <p:nvPr/>
        </p:nvPicPr>
        <p:blipFill>
          <a:blip r:embed="rId2" cstate="print"/>
          <a:srcRect/>
          <a:stretch>
            <a:fillRect/>
          </a:stretch>
        </p:blipFill>
        <p:spPr bwMode="auto">
          <a:xfrm>
            <a:off x="6248400" y="4191000"/>
            <a:ext cx="2438400" cy="1739392"/>
          </a:xfrm>
          <a:prstGeom prst="rect">
            <a:avLst/>
          </a:prstGeom>
          <a:noFill/>
        </p:spPr>
      </p:pic>
    </p:spTree>
  </p:cSld>
  <p:clrMapOvr>
    <a:masterClrMapping/>
  </p:clrMapOvr>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TextBox 4"/>
          <p:cNvSpPr txBox="1"/>
          <p:nvPr/>
        </p:nvSpPr>
        <p:spPr>
          <a:xfrm>
            <a:off x="533400" y="304800"/>
            <a:ext cx="5562600" cy="400110"/>
          </a:xfrm>
          <a:prstGeom prst="rect">
            <a:avLst/>
          </a:prstGeom>
          <a:noFill/>
        </p:spPr>
        <p:txBody>
          <a:bodyPr wrap="square" rtlCol="0">
            <a:spAutoFit/>
          </a:bodyPr>
          <a:lstStyle/>
          <a:p>
            <a:r>
              <a:rPr lang="en-US" sz="2000" dirty="0" smtClean="0">
                <a:solidFill>
                  <a:schemeClr val="accent2">
                    <a:lumMod val="75000"/>
                  </a:schemeClr>
                </a:solidFill>
              </a:rPr>
              <a:t>References</a:t>
            </a:r>
            <a:endParaRPr lang="en-US" sz="2000" dirty="0">
              <a:solidFill>
                <a:schemeClr val="accent2">
                  <a:lumMod val="75000"/>
                </a:schemeClr>
              </a:solidFill>
            </a:endParaRPr>
          </a:p>
        </p:txBody>
      </p:sp>
      <p:sp>
        <p:nvSpPr>
          <p:cNvPr id="1025" name="Rectangle 1"/>
          <p:cNvSpPr>
            <a:spLocks noChangeArrowheads="1"/>
          </p:cNvSpPr>
          <p:nvPr/>
        </p:nvSpPr>
        <p:spPr bwMode="auto">
          <a:xfrm>
            <a:off x="685800" y="1502540"/>
            <a:ext cx="7924800" cy="286232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endParaRPr lang="en-US" dirty="0" smtClean="0"/>
          </a:p>
          <a:p>
            <a:r>
              <a:rPr lang="en-US" dirty="0" smtClean="0"/>
              <a:t> </a:t>
            </a:r>
          </a:p>
          <a:p>
            <a:r>
              <a:rPr lang="en-US" dirty="0" smtClean="0"/>
              <a:t> </a:t>
            </a:r>
          </a:p>
          <a:p>
            <a:r>
              <a:rPr lang="en-US" dirty="0" smtClean="0"/>
              <a:t> </a:t>
            </a:r>
          </a:p>
          <a:p>
            <a:r>
              <a:rPr lang="en-US" dirty="0" smtClean="0"/>
              <a:t> </a:t>
            </a:r>
          </a:p>
          <a:p>
            <a:r>
              <a:rPr lang="en-US" dirty="0" smtClean="0"/>
              <a:t> </a:t>
            </a:r>
          </a:p>
          <a:p>
            <a:r>
              <a:rPr lang="en-US" dirty="0" smtClean="0"/>
              <a:t> </a:t>
            </a:r>
          </a:p>
          <a:p>
            <a:r>
              <a:rPr lang="en-US" dirty="0" smtClean="0"/>
              <a:t> </a:t>
            </a:r>
          </a:p>
          <a:p>
            <a:r>
              <a:rPr lang="en-US" dirty="0" smtClean="0"/>
              <a:t> </a:t>
            </a:r>
          </a:p>
          <a:p>
            <a:r>
              <a:rPr lang="en-US" dirty="0" smtClean="0"/>
              <a:t> </a:t>
            </a:r>
            <a:endParaRPr lang="en-US" dirty="0"/>
          </a:p>
        </p:txBody>
      </p:sp>
      <p:sp>
        <p:nvSpPr>
          <p:cNvPr id="1029" name="Rectangle 5"/>
          <p:cNvSpPr>
            <a:spLocks noChangeArrowheads="1"/>
          </p:cNvSpPr>
          <p:nvPr/>
        </p:nvSpPr>
        <p:spPr bwMode="auto">
          <a:xfrm>
            <a:off x="609600" y="1371600"/>
            <a:ext cx="7696200" cy="64633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indent="-457200"/>
            <a:r>
              <a:rPr lang="en-US" dirty="0" smtClean="0"/>
              <a:t>Bovee, Courtland L., and John V. </a:t>
            </a:r>
            <a:r>
              <a:rPr lang="en-US" dirty="0" err="1" smtClean="0"/>
              <a:t>Thill</a:t>
            </a:r>
            <a:r>
              <a:rPr lang="en-US" dirty="0" smtClean="0"/>
              <a:t>. </a:t>
            </a:r>
            <a:r>
              <a:rPr lang="en-US" i="1" dirty="0" smtClean="0"/>
              <a:t>Business Communication Today</a:t>
            </a:r>
            <a:r>
              <a:rPr lang="en-US" dirty="0" smtClean="0"/>
              <a:t>. 	11</a:t>
            </a:r>
            <a:r>
              <a:rPr lang="en-US" baseline="30000" dirty="0" smtClean="0"/>
              <a:t>th</a:t>
            </a:r>
            <a:r>
              <a:rPr lang="en-US" dirty="0" smtClean="0"/>
              <a:t> ed. Boston: Pearson, 2012. Print.</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Rectangle 3"/>
          <p:cNvSpPr/>
          <p:nvPr/>
        </p:nvSpPr>
        <p:spPr>
          <a:xfrm>
            <a:off x="762000" y="2362200"/>
            <a:ext cx="7162800" cy="2308324"/>
          </a:xfrm>
          <a:prstGeom prst="rect">
            <a:avLst/>
          </a:prstGeom>
        </p:spPr>
        <p:txBody>
          <a:bodyPr wrap="square">
            <a:spAutoFit/>
          </a:bodyPr>
          <a:lstStyle/>
          <a:p>
            <a:r>
              <a:rPr lang="en-US" dirty="0" smtClean="0"/>
              <a:t>1. </a:t>
            </a:r>
            <a:r>
              <a:rPr lang="en-US" b="1" dirty="0" smtClean="0"/>
              <a:t>Chronological resume</a:t>
            </a:r>
          </a:p>
          <a:p>
            <a:endParaRPr lang="en-US" dirty="0" smtClean="0"/>
          </a:p>
          <a:p>
            <a:pPr lvl="1">
              <a:buFont typeface="Arial" pitchFamily="34" charset="0"/>
              <a:buChar char="•"/>
            </a:pPr>
            <a:r>
              <a:rPr lang="en-US" dirty="0" smtClean="0"/>
              <a:t> The most common approach.</a:t>
            </a:r>
          </a:p>
          <a:p>
            <a:pPr lvl="1"/>
            <a:endParaRPr lang="en-US" dirty="0" smtClean="0"/>
          </a:p>
          <a:p>
            <a:pPr lvl="1">
              <a:buFont typeface="Arial" pitchFamily="34" charset="0"/>
              <a:buChar char="•"/>
            </a:pPr>
            <a:r>
              <a:rPr lang="en-US" dirty="0" smtClean="0"/>
              <a:t> Work experience section dominates and is placed immediately after contact information and introductory statement.</a:t>
            </a:r>
          </a:p>
          <a:p>
            <a:pPr lvl="1"/>
            <a:endParaRPr lang="en-US" dirty="0" smtClean="0"/>
          </a:p>
          <a:p>
            <a:pPr lvl="1">
              <a:buFont typeface="Arial" pitchFamily="34" charset="0"/>
              <a:buChar char="•"/>
            </a:pPr>
            <a:r>
              <a:rPr lang="en-US" dirty="0" smtClean="0"/>
              <a:t> Lists jobs in reverse chronological order.</a:t>
            </a:r>
          </a:p>
        </p:txBody>
      </p:sp>
      <p:sp>
        <p:nvSpPr>
          <p:cNvPr id="6" name="TextBox 5"/>
          <p:cNvSpPr txBox="1"/>
          <p:nvPr/>
        </p:nvSpPr>
        <p:spPr>
          <a:xfrm>
            <a:off x="685800" y="457200"/>
            <a:ext cx="3657600" cy="400110"/>
          </a:xfrm>
          <a:prstGeom prst="rect">
            <a:avLst/>
          </a:prstGeom>
          <a:noFill/>
        </p:spPr>
        <p:txBody>
          <a:bodyPr wrap="square" rtlCol="0">
            <a:spAutoFit/>
          </a:bodyPr>
          <a:lstStyle/>
          <a:p>
            <a:r>
              <a:rPr lang="en-US" sz="2000" dirty="0" smtClean="0">
                <a:solidFill>
                  <a:schemeClr val="accent2">
                    <a:lumMod val="75000"/>
                  </a:schemeClr>
                </a:solidFill>
              </a:rPr>
              <a:t>Types of Resumes</a:t>
            </a:r>
            <a:endParaRPr lang="en-US" sz="2000" dirty="0">
              <a:solidFill>
                <a:schemeClr val="accent2">
                  <a:lumMod val="75000"/>
                </a:schemeClr>
              </a:solidFill>
            </a:endParaRPr>
          </a:p>
        </p:txBody>
      </p:sp>
      <p:pic>
        <p:nvPicPr>
          <p:cNvPr id="1027" name="Picture 3" descr="C:\Users\labbie\AppData\Local\Microsoft\Windows\Temporary Internet Files\Content.IE5\NYJFXFWS\MP900448441[1].jpg"/>
          <p:cNvPicPr>
            <a:picLocks noChangeAspect="1" noChangeArrowheads="1"/>
          </p:cNvPicPr>
          <p:nvPr/>
        </p:nvPicPr>
        <p:blipFill>
          <a:blip r:embed="rId2" cstate="print"/>
          <a:srcRect/>
          <a:stretch>
            <a:fillRect/>
          </a:stretch>
        </p:blipFill>
        <p:spPr bwMode="auto">
          <a:xfrm>
            <a:off x="5257800" y="609600"/>
            <a:ext cx="1905000" cy="2232422"/>
          </a:xfrm>
          <a:prstGeom prst="rect">
            <a:avLst/>
          </a:prstGeom>
          <a:noFill/>
        </p:spPr>
      </p:pic>
    </p:spTree>
    <p:extLst>
      <p:ext uri="{BB962C8B-B14F-4D97-AF65-F5344CB8AC3E}">
        <p14:creationId xmlns:p14="http://schemas.microsoft.com/office/powerpoint/2010/main" xmlns="" xmlns:p="http://schemas.openxmlformats.org/presentationml/2006/main" xmlns:r="http://schemas.openxmlformats.org/officeDocument/2006/relationships" xmlns:a="http://schemas.openxmlformats.org/drawingml/2006/main" val="370993116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Rectangle 3"/>
          <p:cNvSpPr/>
          <p:nvPr/>
        </p:nvSpPr>
        <p:spPr>
          <a:xfrm>
            <a:off x="762000" y="2133600"/>
            <a:ext cx="7162800" cy="2862322"/>
          </a:xfrm>
          <a:prstGeom prst="rect">
            <a:avLst/>
          </a:prstGeom>
        </p:spPr>
        <p:txBody>
          <a:bodyPr wrap="square">
            <a:spAutoFit/>
          </a:bodyPr>
          <a:lstStyle/>
          <a:p>
            <a:endParaRPr lang="en-US" dirty="0" smtClean="0"/>
          </a:p>
          <a:p>
            <a:r>
              <a:rPr lang="en-US" dirty="0" smtClean="0"/>
              <a:t>2. </a:t>
            </a:r>
            <a:r>
              <a:rPr lang="en-US" b="1" dirty="0" smtClean="0"/>
              <a:t>Functional resume</a:t>
            </a:r>
          </a:p>
          <a:p>
            <a:endParaRPr lang="en-US" dirty="0" smtClean="0"/>
          </a:p>
          <a:p>
            <a:pPr lvl="1">
              <a:buFont typeface="Arial" pitchFamily="34" charset="0"/>
              <a:buChar char="•"/>
            </a:pPr>
            <a:r>
              <a:rPr lang="en-US" dirty="0" smtClean="0"/>
              <a:t> Emphasizes your skills and capabilities.</a:t>
            </a:r>
          </a:p>
          <a:p>
            <a:pPr lvl="1">
              <a:buFont typeface="Wingdings" pitchFamily="2" charset="2"/>
              <a:buChar char="ü"/>
            </a:pPr>
            <a:endParaRPr lang="en-US" dirty="0" smtClean="0"/>
          </a:p>
          <a:p>
            <a:pPr lvl="1">
              <a:buFont typeface="Arial" pitchFamily="34" charset="0"/>
              <a:buChar char="•"/>
            </a:pPr>
            <a:r>
              <a:rPr lang="en-US" dirty="0" smtClean="0"/>
              <a:t> Stresses individual areas of competence rather than job history.</a:t>
            </a:r>
          </a:p>
          <a:p>
            <a:pPr lvl="1">
              <a:buFont typeface="Wingdings" pitchFamily="2" charset="2"/>
              <a:buChar char="ü"/>
            </a:pPr>
            <a:endParaRPr lang="en-US" dirty="0" smtClean="0"/>
          </a:p>
          <a:p>
            <a:pPr lvl="1">
              <a:buFont typeface="Arial" pitchFamily="34" charset="0"/>
              <a:buChar char="•"/>
            </a:pPr>
            <a:r>
              <a:rPr lang="en-US" dirty="0" smtClean="0"/>
              <a:t> Sometimes causes suspicion because it obscures work history.</a:t>
            </a:r>
          </a:p>
          <a:p>
            <a:endParaRPr lang="en-US" dirty="0" smtClean="0"/>
          </a:p>
        </p:txBody>
      </p:sp>
      <p:sp>
        <p:nvSpPr>
          <p:cNvPr id="6" name="TextBox 5"/>
          <p:cNvSpPr txBox="1"/>
          <p:nvPr/>
        </p:nvSpPr>
        <p:spPr>
          <a:xfrm>
            <a:off x="685800" y="457200"/>
            <a:ext cx="3657600" cy="400110"/>
          </a:xfrm>
          <a:prstGeom prst="rect">
            <a:avLst/>
          </a:prstGeom>
          <a:noFill/>
        </p:spPr>
        <p:txBody>
          <a:bodyPr wrap="square" rtlCol="0">
            <a:spAutoFit/>
          </a:bodyPr>
          <a:lstStyle/>
          <a:p>
            <a:r>
              <a:rPr lang="en-US" sz="2000" dirty="0" smtClean="0">
                <a:solidFill>
                  <a:schemeClr val="accent2">
                    <a:lumMod val="75000"/>
                  </a:schemeClr>
                </a:solidFill>
              </a:rPr>
              <a:t>Types of Resumes</a:t>
            </a:r>
            <a:endParaRPr lang="en-US" sz="2000" dirty="0">
              <a:solidFill>
                <a:schemeClr val="accent2">
                  <a:lumMod val="75000"/>
                </a:schemeClr>
              </a:solidFill>
            </a:endParaRPr>
          </a:p>
        </p:txBody>
      </p:sp>
      <p:pic>
        <p:nvPicPr>
          <p:cNvPr id="2051" name="Picture 3" descr="C:\Users\labbie\AppData\Local\Microsoft\Windows\Temporary Internet Files\Content.IE5\NYJFXFWS\MC900078626[1].wmf"/>
          <p:cNvPicPr>
            <a:picLocks noChangeAspect="1" noChangeArrowheads="1"/>
          </p:cNvPicPr>
          <p:nvPr/>
        </p:nvPicPr>
        <p:blipFill>
          <a:blip r:embed="rId2" cstate="print"/>
          <a:srcRect/>
          <a:stretch>
            <a:fillRect/>
          </a:stretch>
        </p:blipFill>
        <p:spPr bwMode="auto">
          <a:xfrm>
            <a:off x="6019800" y="1066800"/>
            <a:ext cx="1295400" cy="1818646"/>
          </a:xfrm>
          <a:prstGeom prst="rect">
            <a:avLst/>
          </a:prstGeom>
          <a:noFill/>
        </p:spPr>
      </p:pic>
    </p:spTree>
    <p:extLst>
      <p:ext uri="{BB962C8B-B14F-4D97-AF65-F5344CB8AC3E}">
        <p14:creationId xmlns:p14="http://schemas.microsoft.com/office/powerpoint/2010/main" xmlns="" xmlns:p="http://schemas.openxmlformats.org/presentationml/2006/main" xmlns:r="http://schemas.openxmlformats.org/officeDocument/2006/relationships" xmlns:a="http://schemas.openxmlformats.org/drawingml/2006/main" val="370993116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Rectangle 3"/>
          <p:cNvSpPr/>
          <p:nvPr/>
        </p:nvSpPr>
        <p:spPr>
          <a:xfrm>
            <a:off x="685800" y="2362200"/>
            <a:ext cx="7162800" cy="2862322"/>
          </a:xfrm>
          <a:prstGeom prst="rect">
            <a:avLst/>
          </a:prstGeom>
        </p:spPr>
        <p:txBody>
          <a:bodyPr wrap="square">
            <a:spAutoFit/>
          </a:bodyPr>
          <a:lstStyle/>
          <a:p>
            <a:r>
              <a:rPr lang="en-US" dirty="0" smtClean="0"/>
              <a:t> 3. </a:t>
            </a:r>
            <a:r>
              <a:rPr lang="en-US" b="1" dirty="0" smtClean="0"/>
              <a:t>Combination resume</a:t>
            </a:r>
          </a:p>
          <a:p>
            <a:endParaRPr lang="en-US" dirty="0" smtClean="0"/>
          </a:p>
          <a:p>
            <a:pPr lvl="1">
              <a:buFont typeface="Arial" pitchFamily="34" charset="0"/>
              <a:buChar char="•"/>
            </a:pPr>
            <a:r>
              <a:rPr lang="en-US" dirty="0" smtClean="0"/>
              <a:t> Meshes skills focus of functional resume with job history focus of chronological resume.</a:t>
            </a:r>
          </a:p>
          <a:p>
            <a:pPr lvl="1">
              <a:buFont typeface="Wingdings" pitchFamily="2" charset="2"/>
              <a:buChar char="ü"/>
            </a:pPr>
            <a:endParaRPr lang="en-US" dirty="0" smtClean="0"/>
          </a:p>
          <a:p>
            <a:pPr lvl="1">
              <a:buFont typeface="Arial" pitchFamily="34" charset="0"/>
              <a:buChar char="•"/>
            </a:pPr>
            <a:r>
              <a:rPr lang="en-US" dirty="0" smtClean="0"/>
              <a:t> Allows you to emphasize your capabilities if you don’t have a long job history.</a:t>
            </a:r>
          </a:p>
          <a:p>
            <a:pPr lvl="1">
              <a:buFont typeface="Arial" pitchFamily="34" charset="0"/>
              <a:buChar char="•"/>
            </a:pPr>
            <a:endParaRPr lang="en-US" dirty="0" smtClean="0"/>
          </a:p>
          <a:p>
            <a:pPr lvl="1">
              <a:buFont typeface="Arial" pitchFamily="34" charset="0"/>
              <a:buChar char="•"/>
            </a:pPr>
            <a:r>
              <a:rPr lang="en-US" dirty="0" smtClean="0"/>
              <a:t> A good choice for college students.</a:t>
            </a:r>
          </a:p>
          <a:p>
            <a:pPr lvl="1">
              <a:buFont typeface="Arial" pitchFamily="34" charset="0"/>
              <a:buChar char="•"/>
            </a:pPr>
            <a:endParaRPr lang="en-US" dirty="0"/>
          </a:p>
        </p:txBody>
      </p:sp>
      <p:sp>
        <p:nvSpPr>
          <p:cNvPr id="6" name="TextBox 5"/>
          <p:cNvSpPr txBox="1"/>
          <p:nvPr/>
        </p:nvSpPr>
        <p:spPr>
          <a:xfrm>
            <a:off x="685800" y="457200"/>
            <a:ext cx="3657600" cy="400110"/>
          </a:xfrm>
          <a:prstGeom prst="rect">
            <a:avLst/>
          </a:prstGeom>
          <a:noFill/>
        </p:spPr>
        <p:txBody>
          <a:bodyPr wrap="square" rtlCol="0">
            <a:spAutoFit/>
          </a:bodyPr>
          <a:lstStyle/>
          <a:p>
            <a:r>
              <a:rPr lang="en-US" sz="2000" dirty="0" smtClean="0">
                <a:solidFill>
                  <a:schemeClr val="accent2">
                    <a:lumMod val="75000"/>
                  </a:schemeClr>
                </a:solidFill>
              </a:rPr>
              <a:t>Types of Resumes</a:t>
            </a:r>
            <a:endParaRPr lang="en-US" sz="2000" dirty="0">
              <a:solidFill>
                <a:schemeClr val="accent2">
                  <a:lumMod val="75000"/>
                </a:schemeClr>
              </a:solidFill>
            </a:endParaRPr>
          </a:p>
        </p:txBody>
      </p:sp>
      <p:pic>
        <p:nvPicPr>
          <p:cNvPr id="3075" name="Picture 3" descr="C:\Users\labbie\AppData\Local\Microsoft\Windows\Temporary Internet Files\Content.IE5\NYJFXFWS\MC900297259[1].wmf"/>
          <p:cNvPicPr>
            <a:picLocks noChangeAspect="1" noChangeArrowheads="1"/>
          </p:cNvPicPr>
          <p:nvPr/>
        </p:nvPicPr>
        <p:blipFill>
          <a:blip r:embed="rId2" cstate="print"/>
          <a:srcRect/>
          <a:stretch>
            <a:fillRect/>
          </a:stretch>
        </p:blipFill>
        <p:spPr bwMode="auto">
          <a:xfrm>
            <a:off x="4724400" y="762000"/>
            <a:ext cx="1828800" cy="1828800"/>
          </a:xfrm>
          <a:prstGeom prst="rect">
            <a:avLst/>
          </a:prstGeom>
          <a:noFill/>
        </p:spPr>
      </p:pic>
    </p:spTree>
    <p:extLst>
      <p:ext uri="{BB962C8B-B14F-4D97-AF65-F5344CB8AC3E}">
        <p14:creationId xmlns:p14="http://schemas.microsoft.com/office/powerpoint/2010/main" xmlns="" xmlns:p="http://schemas.openxmlformats.org/presentationml/2006/main" xmlns:r="http://schemas.openxmlformats.org/officeDocument/2006/relationships" xmlns:a="http://schemas.openxmlformats.org/drawingml/2006/main" val="370993116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smtClean="0"/>
              <a:t>Created by Hunter Brown</a:t>
            </a:r>
          </a:p>
          <a:p>
            <a:r>
              <a:rPr lang="en-US" dirty="0" smtClean="0"/>
              <a:t>Summer 2013</a:t>
            </a:r>
            <a:endParaRPr lang="en-US" dirty="0"/>
          </a:p>
        </p:txBody>
      </p:sp>
      <p:pic>
        <p:nvPicPr>
          <p:cNvPr id="4" name="Picture 3" descr="Resume 1.png"/>
          <p:cNvPicPr>
            <a:picLocks noChangeAspect="1"/>
          </p:cNvPicPr>
          <p:nvPr/>
        </p:nvPicPr>
        <p:blipFill>
          <a:blip r:embed="rId2" cstate="print"/>
          <a:stretch>
            <a:fillRect/>
          </a:stretch>
        </p:blipFill>
        <p:spPr>
          <a:xfrm>
            <a:off x="1813800" y="6325"/>
            <a:ext cx="5516399" cy="6845349"/>
          </a:xfrm>
          <a:prstGeom prst="rect">
            <a:avLst/>
          </a:prstGeom>
        </p:spPr>
      </p:pic>
      <p:sp>
        <p:nvSpPr>
          <p:cNvPr id="6" name="TextBox 5"/>
          <p:cNvSpPr txBox="1"/>
          <p:nvPr/>
        </p:nvSpPr>
        <p:spPr>
          <a:xfrm>
            <a:off x="7467600" y="381000"/>
            <a:ext cx="1524000" cy="1200329"/>
          </a:xfrm>
          <a:prstGeom prst="rect">
            <a:avLst/>
          </a:prstGeom>
          <a:noFill/>
        </p:spPr>
        <p:txBody>
          <a:bodyPr wrap="square" rtlCol="0">
            <a:spAutoFit/>
          </a:bodyPr>
          <a:lstStyle/>
          <a:p>
            <a:r>
              <a:rPr lang="en-US" dirty="0" smtClean="0"/>
              <a:t>This is a sample combination resume.</a:t>
            </a:r>
            <a:endParaRPr lang="en-US" dirty="0"/>
          </a:p>
        </p:txBody>
      </p:sp>
    </p:spTree>
    <p:extLst>
      <p:ext uri="{BB962C8B-B14F-4D97-AF65-F5344CB8AC3E}">
        <p14:creationId xmlns:p14="http://schemas.microsoft.com/office/powerpoint/2010/main" xmlns="" xmlns:p="http://schemas.openxmlformats.org/presentationml/2006/main" xmlns:r="http://schemas.openxmlformats.org/officeDocument/2006/relationships" xmlns:a="http://schemas.openxmlformats.org/drawingml/2006/main" val="336787294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extBox 3"/>
          <p:cNvSpPr txBox="1"/>
          <p:nvPr/>
        </p:nvSpPr>
        <p:spPr>
          <a:xfrm>
            <a:off x="838200" y="1143000"/>
            <a:ext cx="3657600" cy="400110"/>
          </a:xfrm>
          <a:prstGeom prst="rect">
            <a:avLst/>
          </a:prstGeom>
          <a:noFill/>
        </p:spPr>
        <p:txBody>
          <a:bodyPr wrap="square" rtlCol="0">
            <a:spAutoFit/>
          </a:bodyPr>
          <a:lstStyle/>
          <a:p>
            <a:r>
              <a:rPr lang="en-US" sz="2000" dirty="0" smtClean="0">
                <a:solidFill>
                  <a:schemeClr val="accent2">
                    <a:lumMod val="75000"/>
                  </a:schemeClr>
                </a:solidFill>
              </a:rPr>
              <a:t>Name and Contact Information</a:t>
            </a:r>
            <a:endParaRPr lang="en-US" sz="2000" dirty="0">
              <a:solidFill>
                <a:schemeClr val="accent2">
                  <a:lumMod val="75000"/>
                </a:schemeClr>
              </a:solidFill>
            </a:endParaRPr>
          </a:p>
        </p:txBody>
      </p:sp>
      <p:pic>
        <p:nvPicPr>
          <p:cNvPr id="7" name="Picture 6" descr="Resume 1.png"/>
          <p:cNvPicPr>
            <a:picLocks noChangeAspect="1"/>
          </p:cNvPicPr>
          <p:nvPr/>
        </p:nvPicPr>
        <p:blipFill>
          <a:blip r:embed="rId2" cstate="print"/>
          <a:srcRect b="88961"/>
          <a:stretch>
            <a:fillRect/>
          </a:stretch>
        </p:blipFill>
        <p:spPr>
          <a:xfrm>
            <a:off x="1813800" y="6325"/>
            <a:ext cx="5516399" cy="755675"/>
          </a:xfrm>
          <a:prstGeom prst="rect">
            <a:avLst/>
          </a:prstGeom>
        </p:spPr>
      </p:pic>
      <p:sp>
        <p:nvSpPr>
          <p:cNvPr id="8" name="Rectangle 7"/>
          <p:cNvSpPr/>
          <p:nvPr/>
        </p:nvSpPr>
        <p:spPr>
          <a:xfrm>
            <a:off x="838200" y="1828800"/>
            <a:ext cx="7772400" cy="2616101"/>
          </a:xfrm>
          <a:prstGeom prst="rect">
            <a:avLst/>
          </a:prstGeom>
        </p:spPr>
        <p:txBody>
          <a:bodyPr wrap="square">
            <a:spAutoFit/>
          </a:bodyPr>
          <a:lstStyle/>
          <a:p>
            <a:r>
              <a:rPr lang="en-US" dirty="0" smtClean="0"/>
              <a:t>Resumes should begin with the following contact information:</a:t>
            </a:r>
          </a:p>
          <a:p>
            <a:endParaRPr lang="en-US" sz="800" dirty="0" smtClean="0"/>
          </a:p>
          <a:p>
            <a:pPr lvl="1">
              <a:lnSpc>
                <a:spcPct val="150000"/>
              </a:lnSpc>
              <a:buFont typeface="Arial" pitchFamily="34" charset="0"/>
              <a:buChar char="•"/>
            </a:pPr>
            <a:r>
              <a:rPr lang="en-US" dirty="0" smtClean="0"/>
              <a:t> Name</a:t>
            </a:r>
          </a:p>
          <a:p>
            <a:pPr lvl="1">
              <a:lnSpc>
                <a:spcPct val="150000"/>
              </a:lnSpc>
              <a:buFont typeface="Arial" pitchFamily="34" charset="0"/>
              <a:buChar char="•"/>
            </a:pPr>
            <a:r>
              <a:rPr lang="en-US" dirty="0" smtClean="0"/>
              <a:t> Physical address</a:t>
            </a:r>
          </a:p>
          <a:p>
            <a:pPr lvl="1">
              <a:lnSpc>
                <a:spcPct val="150000"/>
              </a:lnSpc>
              <a:buFont typeface="Arial" pitchFamily="34" charset="0"/>
              <a:buChar char="•"/>
            </a:pPr>
            <a:r>
              <a:rPr lang="en-US" dirty="0" smtClean="0"/>
              <a:t> Phone number(s)</a:t>
            </a:r>
          </a:p>
          <a:p>
            <a:pPr lvl="1">
              <a:lnSpc>
                <a:spcPct val="150000"/>
              </a:lnSpc>
              <a:buFont typeface="Arial" pitchFamily="34" charset="0"/>
              <a:buChar char="•"/>
            </a:pPr>
            <a:r>
              <a:rPr lang="en-US" dirty="0" smtClean="0"/>
              <a:t> Email address</a:t>
            </a:r>
          </a:p>
          <a:p>
            <a:pPr lvl="1">
              <a:lnSpc>
                <a:spcPct val="150000"/>
              </a:lnSpc>
              <a:buFont typeface="Arial" pitchFamily="34" charset="0"/>
              <a:buChar char="•"/>
            </a:pPr>
            <a:r>
              <a:rPr lang="en-US" dirty="0" smtClean="0"/>
              <a:t> URL of webpage (if you have one)</a:t>
            </a:r>
            <a:endParaRPr lang="en-US" dirty="0"/>
          </a:p>
        </p:txBody>
      </p:sp>
    </p:spTree>
    <p:extLst>
      <p:ext uri="{BB962C8B-B14F-4D97-AF65-F5344CB8AC3E}">
        <p14:creationId xmlns:p14="http://schemas.microsoft.com/office/powerpoint/2010/main" xmlns="" xmlns:p="http://schemas.openxmlformats.org/presentationml/2006/main" xmlns:r="http://schemas.openxmlformats.org/officeDocument/2006/relationships" xmlns:a="http://schemas.openxmlformats.org/drawingml/2006/main" val="370993116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Rectangle 2"/>
          <p:cNvSpPr/>
          <p:nvPr/>
        </p:nvSpPr>
        <p:spPr>
          <a:xfrm>
            <a:off x="838200" y="2286000"/>
            <a:ext cx="7848600" cy="4247317"/>
          </a:xfrm>
          <a:prstGeom prst="rect">
            <a:avLst/>
          </a:prstGeom>
        </p:spPr>
        <p:txBody>
          <a:bodyPr wrap="square">
            <a:spAutoFit/>
          </a:bodyPr>
          <a:lstStyle/>
          <a:p>
            <a:r>
              <a:rPr lang="en-US" dirty="0" smtClean="0"/>
              <a:t>The introductory statement can be structured in a number of ways:</a:t>
            </a:r>
          </a:p>
          <a:p>
            <a:endParaRPr lang="en-US" dirty="0" smtClean="0"/>
          </a:p>
          <a:p>
            <a:pPr lvl="0">
              <a:buFont typeface="Arial" pitchFamily="34" charset="0"/>
              <a:buChar char="•"/>
            </a:pPr>
            <a:r>
              <a:rPr lang="en-US" dirty="0" smtClean="0"/>
              <a:t> A</a:t>
            </a:r>
            <a:r>
              <a:rPr lang="en-US" b="1" dirty="0" smtClean="0"/>
              <a:t> career objective statement</a:t>
            </a:r>
            <a:r>
              <a:rPr lang="en-US" dirty="0" smtClean="0"/>
              <a:t> identifies either a specific job you want to land or a general career track you want to pursue. Avoid using unless you have no qualifications for, or employment background in, the career you are attempting to enter.</a:t>
            </a:r>
          </a:p>
          <a:p>
            <a:pPr lvl="0">
              <a:buFont typeface="Arial" pitchFamily="34" charset="0"/>
              <a:buChar char="•"/>
            </a:pPr>
            <a:endParaRPr lang="en-US" dirty="0" smtClean="0"/>
          </a:p>
          <a:p>
            <a:pPr lvl="0">
              <a:buFont typeface="Arial" pitchFamily="34" charset="0"/>
              <a:buChar char="•"/>
            </a:pPr>
            <a:r>
              <a:rPr lang="en-US" dirty="0" smtClean="0"/>
              <a:t> A</a:t>
            </a:r>
            <a:r>
              <a:rPr lang="en-US" b="1" dirty="0" smtClean="0"/>
              <a:t> career summary</a:t>
            </a:r>
            <a:r>
              <a:rPr lang="en-US" dirty="0" smtClean="0"/>
              <a:t> offers a brief recap of your career. Use if you have a long work history.</a:t>
            </a:r>
          </a:p>
          <a:p>
            <a:pPr lvl="0">
              <a:buFont typeface="Arial" pitchFamily="34" charset="0"/>
              <a:buChar char="•"/>
            </a:pPr>
            <a:endParaRPr lang="en-US" dirty="0" smtClean="0"/>
          </a:p>
          <a:p>
            <a:pPr lvl="0">
              <a:buFont typeface="Arial" pitchFamily="34" charset="0"/>
              <a:buChar char="•"/>
            </a:pPr>
            <a:r>
              <a:rPr lang="en-US" dirty="0" smtClean="0"/>
              <a:t> A </a:t>
            </a:r>
            <a:r>
              <a:rPr lang="en-US" b="1" dirty="0" smtClean="0"/>
              <a:t>qualifications summary</a:t>
            </a:r>
            <a:r>
              <a:rPr lang="en-US" dirty="0" smtClean="0"/>
              <a:t> offers a brief overview of your key qualifications. Use if you have a reasonably focused skill set but don’t yet have a long career history. John Smith has chosen to use a qualifications summary.</a:t>
            </a:r>
          </a:p>
          <a:p>
            <a:pPr lvl="0">
              <a:buFont typeface="Arial" pitchFamily="34" charset="0"/>
              <a:buChar char="•"/>
            </a:pPr>
            <a:endParaRPr lang="en-US" dirty="0" smtClean="0"/>
          </a:p>
          <a:p>
            <a:pPr lvl="0">
              <a:buFont typeface="Arial" pitchFamily="34" charset="0"/>
              <a:buChar char="•"/>
            </a:pPr>
            <a:endParaRPr lang="en-US" dirty="0" smtClean="0"/>
          </a:p>
        </p:txBody>
      </p:sp>
      <p:sp>
        <p:nvSpPr>
          <p:cNvPr id="4" name="TextBox 3"/>
          <p:cNvSpPr txBox="1"/>
          <p:nvPr/>
        </p:nvSpPr>
        <p:spPr>
          <a:xfrm>
            <a:off x="685800" y="152400"/>
            <a:ext cx="3657600" cy="400110"/>
          </a:xfrm>
          <a:prstGeom prst="rect">
            <a:avLst/>
          </a:prstGeom>
          <a:noFill/>
        </p:spPr>
        <p:txBody>
          <a:bodyPr wrap="square" rtlCol="0">
            <a:spAutoFit/>
          </a:bodyPr>
          <a:lstStyle/>
          <a:p>
            <a:r>
              <a:rPr lang="en-US" sz="2000" dirty="0" smtClean="0">
                <a:solidFill>
                  <a:schemeClr val="accent2">
                    <a:lumMod val="75000"/>
                  </a:schemeClr>
                </a:solidFill>
              </a:rPr>
              <a:t>Introductory Statement</a:t>
            </a:r>
            <a:endParaRPr lang="en-US" sz="2000" dirty="0">
              <a:solidFill>
                <a:schemeClr val="accent2">
                  <a:lumMod val="75000"/>
                </a:schemeClr>
              </a:solidFill>
            </a:endParaRPr>
          </a:p>
        </p:txBody>
      </p:sp>
      <p:pic>
        <p:nvPicPr>
          <p:cNvPr id="6" name="Picture 5" descr="Resume 1.png"/>
          <p:cNvPicPr>
            <a:picLocks noChangeAspect="1"/>
          </p:cNvPicPr>
          <p:nvPr/>
        </p:nvPicPr>
        <p:blipFill>
          <a:blip r:embed="rId2" cstate="print"/>
          <a:srcRect t="11039" b="75603"/>
          <a:stretch>
            <a:fillRect/>
          </a:stretch>
        </p:blipFill>
        <p:spPr>
          <a:xfrm>
            <a:off x="1813800" y="762000"/>
            <a:ext cx="5516399" cy="914400"/>
          </a:xfrm>
          <a:prstGeom prst="rect">
            <a:avLst/>
          </a:prstGeom>
        </p:spPr>
      </p:pic>
    </p:spTree>
    <p:extLst>
      <p:ext uri="{BB962C8B-B14F-4D97-AF65-F5344CB8AC3E}">
        <p14:creationId xmlns:p14="http://schemas.microsoft.com/office/powerpoint/2010/main" xmlns="" xmlns:p="http://schemas.openxmlformats.org/presentationml/2006/main" xmlns:r="http://schemas.openxmlformats.org/officeDocument/2006/relationships" xmlns:a="http://schemas.openxmlformats.org/drawingml/2006/main" val="370993116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 name="Rectangle 5"/>
          <p:cNvSpPr/>
          <p:nvPr/>
        </p:nvSpPr>
        <p:spPr>
          <a:xfrm>
            <a:off x="685800" y="685800"/>
            <a:ext cx="7772400" cy="646331"/>
          </a:xfrm>
          <a:prstGeom prst="rect">
            <a:avLst/>
          </a:prstGeom>
        </p:spPr>
        <p:txBody>
          <a:bodyPr wrap="square">
            <a:spAutoFit/>
          </a:bodyPr>
          <a:lstStyle/>
          <a:p>
            <a:r>
              <a:rPr lang="en-US" dirty="0" smtClean="0"/>
              <a:t>The education section is your strongest selling point if you are still in or freshly out of college.</a:t>
            </a:r>
            <a:endParaRPr lang="en-US" dirty="0"/>
          </a:p>
        </p:txBody>
      </p:sp>
      <p:sp>
        <p:nvSpPr>
          <p:cNvPr id="7" name="TextBox 6"/>
          <p:cNvSpPr txBox="1"/>
          <p:nvPr/>
        </p:nvSpPr>
        <p:spPr>
          <a:xfrm>
            <a:off x="685800" y="152400"/>
            <a:ext cx="3657600" cy="400110"/>
          </a:xfrm>
          <a:prstGeom prst="rect">
            <a:avLst/>
          </a:prstGeom>
          <a:noFill/>
        </p:spPr>
        <p:txBody>
          <a:bodyPr wrap="square" rtlCol="0">
            <a:spAutoFit/>
          </a:bodyPr>
          <a:lstStyle/>
          <a:p>
            <a:r>
              <a:rPr lang="en-US" sz="2000" dirty="0" smtClean="0">
                <a:solidFill>
                  <a:schemeClr val="accent2">
                    <a:lumMod val="75000"/>
                  </a:schemeClr>
                </a:solidFill>
              </a:rPr>
              <a:t>Education Section</a:t>
            </a:r>
            <a:endParaRPr lang="en-US" sz="2000" dirty="0">
              <a:solidFill>
                <a:schemeClr val="accent2">
                  <a:lumMod val="75000"/>
                </a:schemeClr>
              </a:solidFill>
            </a:endParaRPr>
          </a:p>
        </p:txBody>
      </p:sp>
      <p:sp>
        <p:nvSpPr>
          <p:cNvPr id="8" name="Rectangle 7"/>
          <p:cNvSpPr/>
          <p:nvPr/>
        </p:nvSpPr>
        <p:spPr>
          <a:xfrm>
            <a:off x="685800" y="4191000"/>
            <a:ext cx="7848600" cy="2215991"/>
          </a:xfrm>
          <a:prstGeom prst="rect">
            <a:avLst/>
          </a:prstGeom>
        </p:spPr>
        <p:txBody>
          <a:bodyPr wrap="square">
            <a:spAutoFit/>
          </a:bodyPr>
          <a:lstStyle/>
          <a:p>
            <a:r>
              <a:rPr lang="en-US" dirty="0" smtClean="0"/>
              <a:t>Starting with the most recent, list </a:t>
            </a:r>
          </a:p>
          <a:p>
            <a:pPr lvl="1">
              <a:lnSpc>
                <a:spcPct val="150000"/>
              </a:lnSpc>
              <a:buFont typeface="Arial" pitchFamily="34" charset="0"/>
              <a:buChar char="•"/>
            </a:pPr>
            <a:r>
              <a:rPr lang="en-US" sz="1600" dirty="0" smtClean="0"/>
              <a:t> the name and location of each school you have attended,</a:t>
            </a:r>
          </a:p>
          <a:p>
            <a:pPr lvl="1">
              <a:lnSpc>
                <a:spcPct val="150000"/>
              </a:lnSpc>
              <a:buFont typeface="Arial" pitchFamily="34" charset="0"/>
              <a:buChar char="•"/>
            </a:pPr>
            <a:r>
              <a:rPr lang="en-US" sz="1600" dirty="0" smtClean="0"/>
              <a:t> the month and year of your graduation (or “anticipated graduation in ___”),</a:t>
            </a:r>
          </a:p>
          <a:p>
            <a:pPr lvl="1">
              <a:lnSpc>
                <a:spcPct val="150000"/>
              </a:lnSpc>
              <a:buFont typeface="Arial" pitchFamily="34" charset="0"/>
              <a:buChar char="•"/>
            </a:pPr>
            <a:r>
              <a:rPr lang="en-US" sz="1600" dirty="0" smtClean="0"/>
              <a:t> major and minor fields of study,</a:t>
            </a:r>
          </a:p>
          <a:p>
            <a:pPr lvl="1">
              <a:lnSpc>
                <a:spcPct val="150000"/>
              </a:lnSpc>
              <a:buFont typeface="Arial" pitchFamily="34" charset="0"/>
              <a:buChar char="•"/>
            </a:pPr>
            <a:r>
              <a:rPr lang="en-US" sz="1600" dirty="0" smtClean="0"/>
              <a:t> significant skills and abilities developed, and</a:t>
            </a:r>
          </a:p>
          <a:p>
            <a:pPr lvl="1">
              <a:lnSpc>
                <a:spcPct val="150000"/>
              </a:lnSpc>
              <a:buFont typeface="Arial" pitchFamily="34" charset="0"/>
              <a:buChar char="•"/>
            </a:pPr>
            <a:r>
              <a:rPr lang="en-US" sz="1600" dirty="0" smtClean="0"/>
              <a:t> degrees or certifications gained.</a:t>
            </a:r>
            <a:endParaRPr lang="en-US" sz="1600" dirty="0"/>
          </a:p>
        </p:txBody>
      </p:sp>
      <p:pic>
        <p:nvPicPr>
          <p:cNvPr id="9" name="Picture 8" descr="Resume 1.png"/>
          <p:cNvPicPr>
            <a:picLocks noChangeAspect="1"/>
          </p:cNvPicPr>
          <p:nvPr/>
        </p:nvPicPr>
        <p:blipFill>
          <a:blip r:embed="rId2" cstate="print"/>
          <a:srcRect t="24397" b="42208"/>
          <a:stretch>
            <a:fillRect/>
          </a:stretch>
        </p:blipFill>
        <p:spPr>
          <a:xfrm>
            <a:off x="1813800" y="1676400"/>
            <a:ext cx="5516399" cy="2286000"/>
          </a:xfrm>
          <a:prstGeom prst="rect">
            <a:avLst/>
          </a:prstGeom>
        </p:spPr>
      </p:pic>
    </p:spTree>
    <p:extLst>
      <p:ext uri="{BB962C8B-B14F-4D97-AF65-F5344CB8AC3E}">
        <p14:creationId xmlns:p14="http://schemas.microsoft.com/office/powerpoint/2010/main" xmlns="" xmlns:p="http://schemas.openxmlformats.org/presentationml/2006/main" xmlns:r="http://schemas.openxmlformats.org/officeDocument/2006/relationships" xmlns:a="http://schemas.openxmlformats.org/drawingml/2006/main" val="3709931165"/>
      </p:ext>
    </p:extLst>
  </p:cSld>
  <p:clrMapOvr>
    <a:masterClrMapping/>
  </p:clrMapOvr>
  <p:timing>
    <p:tnLst>
      <p:par>
        <p:cTn id="1" dur="indefinite" restart="never" nodeType="tmRoot"/>
      </p:par>
    </p:tnLst>
  </p:timing>
</p:sld>
</file>

<file path=ppt/theme/theme1.xml><?xml version="1.0" encoding="utf-8"?>
<a:theme xmlns:a="http://schemas.openxmlformats.org/drawingml/2006/main" name="Technic">
  <a:themeElements>
    <a:clrScheme name="Technic">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Technic">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488</TotalTime>
  <Words>2039</Words>
  <Application>Microsoft Macintosh PowerPoint</Application>
  <PresentationFormat>On-screen Show (4:3)</PresentationFormat>
  <Paragraphs>354</Paragraphs>
  <Slides>28</Slides>
  <Notes>0</Notes>
  <HiddenSlides>0</HiddenSlides>
  <MMClips>0</MMClips>
  <ScaleCrop>false</ScaleCrop>
  <HeadingPairs>
    <vt:vector size="4" baseType="variant">
      <vt:variant>
        <vt:lpstr>Design Template</vt:lpstr>
      </vt:variant>
      <vt:variant>
        <vt:i4>1</vt:i4>
      </vt:variant>
      <vt:variant>
        <vt:lpstr>Slide Titles</vt:lpstr>
      </vt:variant>
      <vt:variant>
        <vt:i4>28</vt:i4>
      </vt:variant>
    </vt:vector>
  </HeadingPairs>
  <TitlesOfParts>
    <vt:vector size="29" baseType="lpstr">
      <vt:lpstr>Technic</vt:lpstr>
      <vt:lpstr>Writing Resumes and Business Letters</vt:lpstr>
      <vt:lpstr>Resumes</vt:lpstr>
      <vt:lpstr>Slide 3</vt:lpstr>
      <vt:lpstr>Slide 4</vt:lpstr>
      <vt:lpstr>Slide 5</vt:lpstr>
      <vt:lpstr>Slide 6</vt:lpstr>
      <vt:lpstr>Slide 7</vt:lpstr>
      <vt:lpstr>Slide 8</vt:lpstr>
      <vt:lpstr>Slide 9</vt:lpstr>
      <vt:lpstr>Slide 10</vt:lpstr>
      <vt:lpstr>Slide 11</vt:lpstr>
      <vt:lpstr>Slide 12</vt:lpstr>
      <vt:lpstr>Slide 13</vt:lpstr>
      <vt:lpstr>Business Letters</vt:lpstr>
      <vt:lpstr>Business Letters</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Writing Resumes and Business Letters</dc:title>
  <dc:creator>Akeem Richard</dc:creator>
  <cp:lastModifiedBy>CAS Helpdesk</cp:lastModifiedBy>
  <cp:revision>54</cp:revision>
  <dcterms:created xsi:type="dcterms:W3CDTF">2013-08-16T18:01:38Z</dcterms:created>
  <dcterms:modified xsi:type="dcterms:W3CDTF">2013-08-16T18:02:08Z</dcterms:modified>
</cp:coreProperties>
</file>