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980576"/>
            <a:ext cx="8228013" cy="352042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Paraphrasing,</a:t>
            </a:r>
            <a:br>
              <a:rPr lang="en-US" dirty="0" smtClean="0"/>
            </a:br>
            <a:r>
              <a:rPr lang="en-US" dirty="0" smtClean="0"/>
              <a:t>Summarizing,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smtClean="0"/>
              <a:t>Direct </a:t>
            </a:r>
            <a:r>
              <a:rPr lang="en-US" smtClean="0"/>
              <a:t>Quoting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629603"/>
            <a:ext cx="8228013" cy="1703950"/>
          </a:xfrm>
        </p:spPr>
        <p:txBody>
          <a:bodyPr/>
          <a:lstStyle/>
          <a:p>
            <a:r>
              <a:rPr lang="en-US" dirty="0" smtClean="0"/>
              <a:t>For MLA Style</a:t>
            </a:r>
          </a:p>
          <a:p>
            <a:endParaRPr lang="en-US" dirty="0"/>
          </a:p>
          <a:p>
            <a:r>
              <a:rPr lang="en-US" dirty="0" smtClean="0"/>
              <a:t>Compiled from the Purdue OWL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Created April 2012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nvolves </a:t>
            </a:r>
            <a:r>
              <a:rPr lang="en-US" dirty="0"/>
              <a:t>putting a passage from source material into your own </a:t>
            </a:r>
            <a:r>
              <a:rPr lang="en-US" dirty="0" smtClean="0"/>
              <a:t>words</a:t>
            </a:r>
          </a:p>
          <a:p>
            <a:r>
              <a:rPr lang="en-US" dirty="0" smtClean="0"/>
              <a:t>Does not require quotation marks</a:t>
            </a:r>
          </a:p>
          <a:p>
            <a:r>
              <a:rPr lang="en-US" dirty="0"/>
              <a:t>U</a:t>
            </a:r>
            <a:r>
              <a:rPr lang="en-US" dirty="0" smtClean="0"/>
              <a:t>sually </a:t>
            </a:r>
            <a:r>
              <a:rPr lang="en-US" dirty="0"/>
              <a:t>shorter than the original passage, taking a somewhat broader segment of the source and condensing it </a:t>
            </a:r>
            <a:r>
              <a:rPr lang="en-US" dirty="0" smtClean="0"/>
              <a:t>slightly</a:t>
            </a:r>
          </a:p>
          <a:p>
            <a:r>
              <a:rPr lang="en-US" dirty="0" smtClean="0"/>
              <a:t>Must be attributed to the original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nvolves </a:t>
            </a:r>
            <a:r>
              <a:rPr lang="en-US" dirty="0"/>
              <a:t>putting the main idea(s) into your own words, including only the main point(s</a:t>
            </a:r>
            <a:r>
              <a:rPr lang="en-US" dirty="0" smtClean="0"/>
              <a:t>)</a:t>
            </a:r>
          </a:p>
          <a:p>
            <a:r>
              <a:rPr lang="en-US" dirty="0"/>
              <a:t>S</a:t>
            </a:r>
            <a:r>
              <a:rPr lang="en-US" dirty="0" smtClean="0"/>
              <a:t>ignificantly </a:t>
            </a:r>
            <a:r>
              <a:rPr lang="en-US" dirty="0"/>
              <a:t>shorter than the original and </a:t>
            </a:r>
            <a:r>
              <a:rPr lang="en-US" dirty="0" smtClean="0"/>
              <a:t>takes </a:t>
            </a:r>
            <a:r>
              <a:rPr lang="en-US" dirty="0"/>
              <a:t>a broad overview of the source </a:t>
            </a:r>
            <a:r>
              <a:rPr lang="en-US" dirty="0" smtClean="0"/>
              <a:t>material</a:t>
            </a:r>
          </a:p>
          <a:p>
            <a:r>
              <a:rPr lang="en-US" dirty="0" smtClean="0"/>
              <a:t>Does not require quotation marks</a:t>
            </a:r>
          </a:p>
          <a:p>
            <a:r>
              <a:rPr lang="en-US" dirty="0" smtClean="0"/>
              <a:t>Must </a:t>
            </a:r>
            <a:r>
              <a:rPr lang="en-US" dirty="0"/>
              <a:t>also be attributed to the original source</a:t>
            </a:r>
          </a:p>
        </p:txBody>
      </p:sp>
    </p:spTree>
    <p:extLst>
      <p:ext uri="{BB962C8B-B14F-4D97-AF65-F5344CB8AC3E}">
        <p14:creationId xmlns:p14="http://schemas.microsoft.com/office/powerpoint/2010/main" val="123708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Quotation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/>
              <a:t>be identical to the original</a:t>
            </a:r>
            <a:r>
              <a:rPr lang="en-US" dirty="0" smtClean="0"/>
              <a:t>, word for word, </a:t>
            </a:r>
            <a:r>
              <a:rPr lang="en-US" dirty="0"/>
              <a:t>using a </a:t>
            </a:r>
            <a:r>
              <a:rPr lang="en-US" dirty="0" smtClean="0"/>
              <a:t>small selection of </a:t>
            </a:r>
            <a:r>
              <a:rPr lang="en-US" dirty="0"/>
              <a:t>the </a:t>
            </a:r>
            <a:r>
              <a:rPr lang="en-US" dirty="0" smtClean="0"/>
              <a:t>source</a:t>
            </a:r>
          </a:p>
          <a:p>
            <a:r>
              <a:rPr lang="en-US" dirty="0" smtClean="0"/>
              <a:t>Requires quotation marks</a:t>
            </a:r>
          </a:p>
          <a:p>
            <a:r>
              <a:rPr lang="en-US" dirty="0" smtClean="0"/>
              <a:t>Must </a:t>
            </a:r>
            <a:r>
              <a:rPr lang="en-US" dirty="0"/>
              <a:t>also be attributed to the original source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698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Quotations</a:t>
            </a:r>
            <a:r>
              <a:rPr lang="en-US" sz="2800" dirty="0"/>
              <a:t>, paraphrases, and summaries serve many purposes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</a:t>
            </a:r>
            <a:r>
              <a:rPr lang="en-US" dirty="0"/>
              <a:t>might use them to . . .</a:t>
            </a:r>
          </a:p>
          <a:p>
            <a:pPr lvl="1"/>
            <a:r>
              <a:rPr lang="en-US" dirty="0"/>
              <a:t>Provide support for claims or add credibility to your writing</a:t>
            </a:r>
          </a:p>
          <a:p>
            <a:pPr lvl="1"/>
            <a:r>
              <a:rPr lang="en-US" dirty="0"/>
              <a:t>Refer to work that leads up to the work you are now doing</a:t>
            </a:r>
          </a:p>
          <a:p>
            <a:pPr lvl="1"/>
            <a:r>
              <a:rPr lang="en-US" dirty="0"/>
              <a:t>Give examples of several points of view on a subject</a:t>
            </a:r>
          </a:p>
          <a:p>
            <a:pPr lvl="1"/>
            <a:r>
              <a:rPr lang="en-US" dirty="0"/>
              <a:t>Call attention to a position that you wish to agree or disagree with</a:t>
            </a:r>
          </a:p>
          <a:p>
            <a:pPr lvl="1"/>
            <a:r>
              <a:rPr lang="en-US" dirty="0"/>
              <a:t>Highlight a particularly striking phrase, sentence, or passage by quoting the original</a:t>
            </a:r>
          </a:p>
          <a:p>
            <a:pPr lvl="1"/>
            <a:r>
              <a:rPr lang="en-US" dirty="0"/>
              <a:t>Distance yourself from the original by quoting it in order to cue readers that the words are not your own</a:t>
            </a:r>
          </a:p>
          <a:p>
            <a:pPr lvl="1"/>
            <a:r>
              <a:rPr lang="en-US" dirty="0"/>
              <a:t>Expand the breadth or depth of your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Quotations and MLA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6759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MLA requires in-text citations when paraphrasing, summarizing, and quoting directly. </a:t>
            </a:r>
          </a:p>
          <a:p>
            <a:r>
              <a:rPr lang="en-US" dirty="0" smtClean="0"/>
              <a:t>The basic format for an MLA in-text citation is as follows:</a:t>
            </a:r>
          </a:p>
          <a:p>
            <a:pPr marL="0" indent="0">
              <a:buNone/>
            </a:pPr>
            <a:r>
              <a:rPr lang="en-US" sz="1500" dirty="0" smtClean="0"/>
              <a:t>	Wordsworth </a:t>
            </a:r>
            <a:r>
              <a:rPr lang="en-US" sz="1500" dirty="0"/>
              <a:t>stated that Romantic poetry was marked by a "spontaneous overflow of </a:t>
            </a:r>
            <a:r>
              <a:rPr lang="en-US" sz="1500" dirty="0" smtClean="0"/>
              <a:t>	powerful </a:t>
            </a:r>
            <a:r>
              <a:rPr lang="en-US" sz="1500" dirty="0"/>
              <a:t>feelings" (263). </a:t>
            </a:r>
          </a:p>
          <a:p>
            <a:pPr marL="0" indent="0">
              <a:buNone/>
            </a:pPr>
            <a:r>
              <a:rPr lang="en-US" sz="1500" dirty="0"/>
              <a:t>	</a:t>
            </a:r>
            <a:r>
              <a:rPr lang="en-US" sz="1500" dirty="0" smtClean="0"/>
              <a:t>Romantic </a:t>
            </a:r>
            <a:r>
              <a:rPr lang="en-US" sz="1500" dirty="0"/>
              <a:t>poetry is characterized by the "spontaneous overflow of powerful </a:t>
            </a:r>
            <a:r>
              <a:rPr lang="en-US" sz="1500" dirty="0" smtClean="0"/>
              <a:t>	feelings</a:t>
            </a:r>
            <a:r>
              <a:rPr lang="en-US" sz="1500" dirty="0"/>
              <a:t>" (Wordsworth 263)</a:t>
            </a:r>
            <a:r>
              <a:rPr lang="en-US" sz="1500" dirty="0" smtClean="0"/>
              <a:t>.</a:t>
            </a:r>
          </a:p>
          <a:p>
            <a:pPr marL="0" indent="0">
              <a:buNone/>
            </a:pPr>
            <a:r>
              <a:rPr lang="en-US" sz="1500" dirty="0"/>
              <a:t>	</a:t>
            </a:r>
            <a:r>
              <a:rPr lang="en-US" sz="1500" dirty="0" smtClean="0"/>
              <a:t>Wordsworth </a:t>
            </a:r>
            <a:r>
              <a:rPr lang="en-US" sz="1500" dirty="0"/>
              <a:t>extensively explored the role of emotion in the creative process </a:t>
            </a:r>
            <a:r>
              <a:rPr lang="en-US" sz="1500" dirty="0" smtClean="0"/>
              <a:t>	(</a:t>
            </a:r>
            <a:r>
              <a:rPr lang="en-US" sz="1500" dirty="0"/>
              <a:t>263)</a:t>
            </a:r>
            <a:r>
              <a:rPr lang="en-US" sz="1500" dirty="0" smtClean="0"/>
              <a:t>.</a:t>
            </a:r>
            <a:endParaRPr lang="en-US" sz="1500" dirty="0"/>
          </a:p>
          <a:p>
            <a:r>
              <a:rPr lang="en-US" dirty="0" smtClean="0"/>
              <a:t>Notice how all three somehow have the author’s name </a:t>
            </a:r>
            <a:r>
              <a:rPr lang="en-US" smtClean="0"/>
              <a:t>and the </a:t>
            </a:r>
            <a:r>
              <a:rPr lang="en-US" dirty="0" smtClean="0"/>
              <a:t>page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73</TotalTime>
  <Words>255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Calisto MT</vt:lpstr>
      <vt:lpstr>Wingdings</vt:lpstr>
      <vt:lpstr>Genesis</vt:lpstr>
      <vt:lpstr> Paraphrasing, Summarizing, and Direct Quoting</vt:lpstr>
      <vt:lpstr>Paraphrasing</vt:lpstr>
      <vt:lpstr>Summarization</vt:lpstr>
      <vt:lpstr>Direct Quotation</vt:lpstr>
      <vt:lpstr>  Quotations, paraphrases, and summaries serve many purposes.  </vt:lpstr>
      <vt:lpstr>Quotations and MLA Style</vt:lpstr>
    </vt:vector>
  </TitlesOfParts>
  <Company>University of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Paraphrasing, Summarization, and Direct Quotation</dc:title>
  <dc:creator>Andrew Norris</dc:creator>
  <cp:lastModifiedBy>labbie</cp:lastModifiedBy>
  <cp:revision>7</cp:revision>
  <dcterms:created xsi:type="dcterms:W3CDTF">2012-08-18T18:36:32Z</dcterms:created>
  <dcterms:modified xsi:type="dcterms:W3CDTF">2014-07-09T20:09:28Z</dcterms:modified>
</cp:coreProperties>
</file>