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5" r:id="rId5"/>
    <p:sldId id="259" r:id="rId6"/>
    <p:sldId id="260" r:id="rId7"/>
    <p:sldId id="261" r:id="rId8"/>
    <p:sldId id="286"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34194-08E4-4467-B820-53C26CD1C7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C06DA5-6D15-4672-9FF8-FD092F261F0E}" type="datetimeFigureOut">
              <a:rPr lang="en-US" smtClean="0"/>
              <a:pPr/>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34194-08E4-4467-B820-53C26CD1C739}"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21C06DA5-6D15-4672-9FF8-FD092F261F0E}" type="datetimeFigureOut">
              <a:rPr lang="en-US" smtClean="0"/>
              <a:pPr/>
              <a:t>10/1/2014</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F6834194-08E4-4467-B820-53C26CD1C7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mlahandbook.org/private/handbook/hb5.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828800"/>
          </a:xfrm>
        </p:spPr>
        <p:txBody>
          <a:bodyPr>
            <a:normAutofit/>
          </a:bodyPr>
          <a:lstStyle/>
          <a:p>
            <a:pPr algn="ctr"/>
            <a:r>
              <a:rPr lang="en-US" sz="9600" dirty="0" smtClean="0"/>
              <a:t>MLA TIPS</a:t>
            </a:r>
            <a:endParaRPr lang="en-US" sz="9600" dirty="0"/>
          </a:p>
        </p:txBody>
      </p:sp>
      <p:sp>
        <p:nvSpPr>
          <p:cNvPr id="3" name="Subtitle 2"/>
          <p:cNvSpPr>
            <a:spLocks noGrp="1"/>
          </p:cNvSpPr>
          <p:nvPr>
            <p:ph type="subTitle" idx="1"/>
          </p:nvPr>
        </p:nvSpPr>
        <p:spPr>
          <a:xfrm>
            <a:off x="722376" y="3685032"/>
            <a:ext cx="7772400" cy="1496568"/>
          </a:xfrm>
        </p:spPr>
        <p:txBody>
          <a:bodyPr>
            <a:normAutofit/>
          </a:bodyPr>
          <a:lstStyle/>
          <a:p>
            <a:pPr algn="ctr"/>
            <a:r>
              <a:rPr lang="en-US" b="1" dirty="0" smtClean="0">
                <a:solidFill>
                  <a:schemeClr val="tx1"/>
                </a:solidFill>
              </a:rPr>
              <a:t>Compiled from UWF Writing Lab Handouts and the </a:t>
            </a:r>
            <a:r>
              <a:rPr lang="en-US" b="1" i="1" dirty="0" smtClean="0">
                <a:solidFill>
                  <a:schemeClr val="tx1"/>
                </a:solidFill>
              </a:rPr>
              <a:t>MLA Handbook for Writers of Research Papers</a:t>
            </a:r>
            <a:r>
              <a:rPr lang="en-US" b="1" dirty="0" smtClean="0">
                <a:solidFill>
                  <a:schemeClr val="tx1"/>
                </a:solidFill>
              </a:rPr>
              <a:t>, Seventh Edition</a:t>
            </a:r>
            <a:endParaRPr lang="en-US" b="1" dirty="0">
              <a:solidFill>
                <a:schemeClr val="tx1"/>
              </a:solidFill>
            </a:endParaRPr>
          </a:p>
        </p:txBody>
      </p:sp>
      <p:sp>
        <p:nvSpPr>
          <p:cNvPr id="4" name="Subtitle 2"/>
          <p:cNvSpPr txBox="1">
            <a:spLocks/>
          </p:cNvSpPr>
          <p:nvPr/>
        </p:nvSpPr>
        <p:spPr>
          <a:xfrm>
            <a:off x="838200" y="5361432"/>
            <a:ext cx="7772400" cy="658368"/>
          </a:xfrm>
          <a:prstGeom prst="rect">
            <a:avLst/>
          </a:prstGeom>
        </p:spPr>
        <p:txBody>
          <a:bodyPr vert="horz" lIns="182880" tIns="0">
            <a:normAutofit/>
          </a:bodyPr>
          <a:lstStyle/>
          <a:p>
            <a:pPr marL="36576" marR="0" lvl="0" indent="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mn-cs"/>
              </a:rPr>
              <a:t>PowerPoint designed by Jeni Senter</a:t>
            </a:r>
          </a:p>
          <a:p>
            <a:pPr marL="36576" marR="0" lvl="0" indent="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en-US" sz="1200" b="1" dirty="0" smtClean="0"/>
              <a:t>January 2010</a:t>
            </a:r>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83880" cy="1051560"/>
          </a:xfrm>
        </p:spPr>
        <p:txBody>
          <a:bodyPr/>
          <a:lstStyle/>
          <a:p>
            <a:r>
              <a:rPr lang="en-US" dirty="0" smtClean="0"/>
              <a:t>Page Numbering</a:t>
            </a:r>
            <a:endParaRPr lang="en-US" dirty="0"/>
          </a:p>
        </p:txBody>
      </p:sp>
      <p:sp>
        <p:nvSpPr>
          <p:cNvPr id="3" name="Content Placeholder 2"/>
          <p:cNvSpPr>
            <a:spLocks noGrp="1"/>
          </p:cNvSpPr>
          <p:nvPr>
            <p:ph idx="1"/>
          </p:nvPr>
        </p:nvSpPr>
        <p:spPr>
          <a:xfrm>
            <a:off x="381000" y="1752600"/>
            <a:ext cx="8183880" cy="4187952"/>
          </a:xfrm>
        </p:spPr>
        <p:txBody>
          <a:bodyPr>
            <a:normAutofit fontScale="92500" lnSpcReduction="10000"/>
          </a:bodyPr>
          <a:lstStyle/>
          <a:p>
            <a:r>
              <a:rPr lang="en-US" dirty="0" smtClean="0"/>
              <a:t>Number all pages consecutively throughout the research paper in the upper right-hand corner, one-half inch from the top and flush with the right margin. Type your last name before the page number. Inserting this information into the header and using the automatic page numbering feature of your word processing program will save you the time and effort of numbering every page manually. Do not use abbreviations, periods, hyphens, or any other mark or symbol.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7200"/>
            <a:ext cx="8183880" cy="1051560"/>
          </a:xfrm>
        </p:spPr>
        <p:txBody>
          <a:bodyPr>
            <a:normAutofit fontScale="90000"/>
          </a:bodyPr>
          <a:lstStyle/>
          <a:p>
            <a:r>
              <a:rPr lang="en-US" dirty="0" smtClean="0"/>
              <a:t>Illustration of a Running Head of an MLA Paper</a:t>
            </a:r>
            <a:endParaRPr lang="en-US" dirty="0"/>
          </a:p>
        </p:txBody>
      </p:sp>
      <p:pic>
        <p:nvPicPr>
          <p:cNvPr id="4" name="Content Placeholder 3" descr="running head example.jpg"/>
          <p:cNvPicPr>
            <a:picLocks noGrp="1" noChangeAspect="1"/>
          </p:cNvPicPr>
          <p:nvPr>
            <p:ph idx="1"/>
          </p:nvPr>
        </p:nvPicPr>
        <p:blipFill>
          <a:blip r:embed="rId2" cstate="print"/>
          <a:stretch>
            <a:fillRect/>
          </a:stretch>
        </p:blipFill>
        <p:spPr>
          <a:xfrm>
            <a:off x="762000" y="1447800"/>
            <a:ext cx="7694538" cy="19605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183880" cy="609600"/>
          </a:xfrm>
        </p:spPr>
        <p:txBody>
          <a:bodyPr>
            <a:normAutofit fontScale="90000"/>
          </a:bodyPr>
          <a:lstStyle/>
          <a:p>
            <a:r>
              <a:rPr lang="en-US" dirty="0" smtClean="0"/>
              <a:t>Works Cited Formatting</a:t>
            </a:r>
            <a:endParaRPr lang="en-US" dirty="0"/>
          </a:p>
        </p:txBody>
      </p:sp>
      <p:sp>
        <p:nvSpPr>
          <p:cNvPr id="3" name="Content Placeholder 2"/>
          <p:cNvSpPr>
            <a:spLocks noGrp="1"/>
          </p:cNvSpPr>
          <p:nvPr>
            <p:ph idx="1"/>
          </p:nvPr>
        </p:nvSpPr>
        <p:spPr>
          <a:xfrm>
            <a:off x="457200" y="457200"/>
            <a:ext cx="8183880" cy="5334000"/>
          </a:xfrm>
        </p:spPr>
        <p:txBody>
          <a:bodyPr>
            <a:noAutofit/>
          </a:bodyPr>
          <a:lstStyle/>
          <a:p>
            <a:pPr>
              <a:lnSpc>
                <a:spcPct val="220000"/>
              </a:lnSpc>
            </a:pPr>
            <a:r>
              <a:rPr lang="en-US" sz="1200" dirty="0" smtClean="0"/>
              <a:t>The list of Works Cited appears at the end of the paper. </a:t>
            </a:r>
          </a:p>
          <a:p>
            <a:pPr>
              <a:lnSpc>
                <a:spcPct val="220000"/>
              </a:lnSpc>
            </a:pPr>
            <a:r>
              <a:rPr lang="en-US" sz="1200" dirty="0" smtClean="0"/>
              <a:t>Begin the list on a new page and number each page, continuing the page numbers of the text. For example, if the text of your research paper ends on page 10, the Works Cited list begins on page 11. </a:t>
            </a:r>
          </a:p>
          <a:p>
            <a:pPr>
              <a:lnSpc>
                <a:spcPct val="220000"/>
              </a:lnSpc>
            </a:pPr>
            <a:r>
              <a:rPr lang="en-US" sz="1200" dirty="0" smtClean="0"/>
              <a:t>The page number appears in the upper right-hand corner, half an inch from the top and flush with the right margin. </a:t>
            </a:r>
          </a:p>
          <a:p>
            <a:pPr>
              <a:lnSpc>
                <a:spcPct val="220000"/>
              </a:lnSpc>
            </a:pPr>
            <a:r>
              <a:rPr lang="en-US" sz="1200" dirty="0" smtClean="0"/>
              <a:t>Center the title, </a:t>
            </a:r>
            <a:r>
              <a:rPr lang="en-US" sz="1200" i="1" dirty="0" smtClean="0"/>
              <a:t>Works Cited</a:t>
            </a:r>
            <a:r>
              <a:rPr lang="en-US" sz="1200" dirty="0" smtClean="0"/>
              <a:t>, an inch from the top of the page.</a:t>
            </a:r>
          </a:p>
          <a:p>
            <a:pPr>
              <a:lnSpc>
                <a:spcPct val="220000"/>
              </a:lnSpc>
            </a:pPr>
            <a:r>
              <a:rPr lang="en-US" sz="1200" dirty="0" smtClean="0"/>
              <a:t>Double-space between the title and the first entry. </a:t>
            </a:r>
          </a:p>
          <a:p>
            <a:pPr>
              <a:lnSpc>
                <a:spcPct val="220000"/>
              </a:lnSpc>
            </a:pPr>
            <a:r>
              <a:rPr lang="en-US" sz="1200" dirty="0" smtClean="0"/>
              <a:t>Begin each entry flush with the left margin; if an entry runs more than one line, indent the subsequent line or lines one-half inch from the left margin. This format is sometimes called </a:t>
            </a:r>
            <a:r>
              <a:rPr lang="en-US" sz="1200" i="1" dirty="0" smtClean="0"/>
              <a:t>hanging indention</a:t>
            </a:r>
            <a:r>
              <a:rPr lang="en-US" sz="1200" dirty="0" smtClean="0"/>
              <a:t>, and you can set your word processor to create it automatically for a group of paragraphs. Hanging indention makes alphabetical lists easier to use. </a:t>
            </a:r>
          </a:p>
          <a:p>
            <a:pPr>
              <a:lnSpc>
                <a:spcPct val="220000"/>
              </a:lnSpc>
            </a:pPr>
            <a:r>
              <a:rPr lang="en-US" sz="1200" dirty="0" smtClean="0"/>
              <a:t>Double-space the entire list, both between and within entries. Continue the list on as many pages as necessary.</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05400"/>
            <a:ext cx="8183880" cy="853440"/>
          </a:xfrm>
        </p:spPr>
        <p:txBody>
          <a:bodyPr/>
          <a:lstStyle/>
          <a:p>
            <a:r>
              <a:rPr lang="en-US" dirty="0" smtClean="0"/>
              <a:t>Illustration of Works Cited</a:t>
            </a:r>
            <a:endParaRPr lang="en-US" dirty="0"/>
          </a:p>
        </p:txBody>
      </p:sp>
      <p:pic>
        <p:nvPicPr>
          <p:cNvPr id="4" name="Content Placeholder 3" descr="works cited sample.jpg"/>
          <p:cNvPicPr>
            <a:picLocks noGrp="1" noChangeAspect="1"/>
          </p:cNvPicPr>
          <p:nvPr>
            <p:ph idx="1"/>
          </p:nvPr>
        </p:nvPicPr>
        <p:blipFill>
          <a:blip r:embed="rId2" cstate="print"/>
          <a:stretch>
            <a:fillRect/>
          </a:stretch>
        </p:blipFill>
        <p:spPr>
          <a:xfrm>
            <a:off x="685800" y="990600"/>
            <a:ext cx="7518400" cy="3860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83880" cy="1051560"/>
          </a:xfrm>
        </p:spPr>
        <p:txBody>
          <a:bodyPr/>
          <a:lstStyle/>
          <a:p>
            <a:r>
              <a:rPr lang="en-US" dirty="0" smtClean="0"/>
              <a:t>Annotated Bibliographies</a:t>
            </a:r>
            <a:endParaRPr lang="en-US" dirty="0"/>
          </a:p>
        </p:txBody>
      </p:sp>
      <p:sp>
        <p:nvSpPr>
          <p:cNvPr id="3" name="Content Placeholder 2"/>
          <p:cNvSpPr>
            <a:spLocks noGrp="1"/>
          </p:cNvSpPr>
          <p:nvPr>
            <p:ph idx="1"/>
          </p:nvPr>
        </p:nvSpPr>
        <p:spPr>
          <a:xfrm>
            <a:off x="457200" y="1600200"/>
            <a:ext cx="8183880" cy="4187952"/>
          </a:xfrm>
        </p:spPr>
        <p:txBody>
          <a:bodyPr/>
          <a:lstStyle/>
          <a:p>
            <a:r>
              <a:rPr lang="en-US" sz="1800" dirty="0" smtClean="0"/>
              <a:t>The annotated bibliography for a paper written in MLA format follows the basic format of the Works Cited page. The typical title, Annotated Bibliography, is centered one inch from the top of the page, and it is neither italicized nor surrounded by quotation marks. </a:t>
            </a:r>
          </a:p>
          <a:p>
            <a:r>
              <a:rPr lang="en-US" sz="1800" dirty="0" smtClean="0"/>
              <a:t>The first entry will appear one double-spaced line below the title, and all entries should be in alphabetical order. Annotated Bibliography citations contain the same information that Works Cited citations do, and the hanging indention is used when an entry’s information exceeds one line. The entry for each citation is usually brief, a few sentences to a paragraph, and immediately follows the citation. All of the entries must be approximately equal in length. </a:t>
            </a:r>
          </a:p>
          <a:p>
            <a:endParaRPr lang="en-US" sz="18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Illustration of an Annotated Bibliography</a:t>
            </a:r>
            <a:endParaRPr lang="en-US" dirty="0"/>
          </a:p>
        </p:txBody>
      </p:sp>
      <p:pic>
        <p:nvPicPr>
          <p:cNvPr id="4" name="Content Placeholder 3" descr="ab format.jpg"/>
          <p:cNvPicPr>
            <a:picLocks noGrp="1" noChangeAspect="1"/>
          </p:cNvPicPr>
          <p:nvPr>
            <p:ph idx="1"/>
          </p:nvPr>
        </p:nvPicPr>
        <p:blipFill>
          <a:blip r:embed="rId2" cstate="print"/>
          <a:stretch>
            <a:fillRect/>
          </a:stretch>
        </p:blipFill>
        <p:spPr>
          <a:xfrm>
            <a:off x="2383626" y="530225"/>
            <a:ext cx="4422785" cy="418782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83880" cy="822960"/>
          </a:xfrm>
        </p:spPr>
        <p:txBody>
          <a:bodyPr/>
          <a:lstStyle/>
          <a:p>
            <a:r>
              <a:rPr lang="en-US" dirty="0" smtClean="0"/>
              <a:t>Quotations and Citations</a:t>
            </a:r>
            <a:endParaRPr lang="en-US" dirty="0"/>
          </a:p>
        </p:txBody>
      </p:sp>
      <p:sp>
        <p:nvSpPr>
          <p:cNvPr id="3" name="Content Placeholder 2"/>
          <p:cNvSpPr>
            <a:spLocks noGrp="1"/>
          </p:cNvSpPr>
          <p:nvPr>
            <p:ph idx="1"/>
          </p:nvPr>
        </p:nvSpPr>
        <p:spPr>
          <a:xfrm>
            <a:off x="457200" y="1219200"/>
            <a:ext cx="8183880" cy="4645152"/>
          </a:xfrm>
        </p:spPr>
        <p:txBody>
          <a:bodyPr>
            <a:normAutofit fontScale="77500" lnSpcReduction="20000"/>
          </a:bodyPr>
          <a:lstStyle/>
          <a:p>
            <a:r>
              <a:rPr lang="en-US" dirty="0" smtClean="0"/>
              <a:t>When quoting an author for the first time in your text, be sure to give the author’s first and last names as well as the full title of the work to which you are referring. From that initial point on, the author may be referred to by only his or her last name only. In addition, if you refer to the author in the sentence, you need to add only a page number at the end of the quotation, but if you do not, then you must include the author’s last name and page number in the parenthetical reference. Further, for parenthetical citations for works that do not have an author, the first few words of the title should be included in the citation:</a:t>
            </a:r>
          </a:p>
          <a:p>
            <a:pPr>
              <a:buNone/>
            </a:pPr>
            <a:endParaRPr lang="en-US" dirty="0" smtClean="0"/>
          </a:p>
          <a:p>
            <a:pPr>
              <a:buNone/>
            </a:pPr>
            <a:r>
              <a:rPr lang="en-US" i="1" dirty="0" smtClean="0"/>
              <a:t>Book:</a:t>
            </a:r>
            <a:r>
              <a:rPr lang="en-US" dirty="0" smtClean="0"/>
              <a:t> (</a:t>
            </a:r>
            <a:r>
              <a:rPr lang="en-US" i="1" dirty="0" smtClean="0"/>
              <a:t>The Book of Common Prayer</a:t>
            </a:r>
            <a:r>
              <a:rPr lang="en-US" dirty="0" smtClean="0"/>
              <a:t>)</a:t>
            </a:r>
          </a:p>
          <a:p>
            <a:pPr>
              <a:buNone/>
            </a:pPr>
            <a:r>
              <a:rPr lang="en-US" i="1" dirty="0" smtClean="0"/>
              <a:t>Article:</a:t>
            </a:r>
            <a:r>
              <a:rPr lang="en-US" dirty="0" smtClean="0"/>
              <a:t> (“The Art of Rhetoric”)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701040"/>
          </a:xfrm>
        </p:spPr>
        <p:txBody>
          <a:bodyPr/>
          <a:lstStyle/>
          <a:p>
            <a:r>
              <a:rPr lang="en-US" dirty="0" smtClean="0"/>
              <a:t>Prose Quotations</a:t>
            </a:r>
            <a:endParaRPr lang="en-US" dirty="0"/>
          </a:p>
        </p:txBody>
      </p:sp>
      <p:sp>
        <p:nvSpPr>
          <p:cNvPr id="3" name="Content Placeholder 2"/>
          <p:cNvSpPr>
            <a:spLocks noGrp="1"/>
          </p:cNvSpPr>
          <p:nvPr>
            <p:ph idx="1"/>
          </p:nvPr>
        </p:nvSpPr>
        <p:spPr>
          <a:xfrm>
            <a:off x="533400" y="1447800"/>
            <a:ext cx="8183880" cy="4187952"/>
          </a:xfrm>
        </p:spPr>
        <p:txBody>
          <a:bodyPr>
            <a:normAutofit fontScale="62500" lnSpcReduction="20000"/>
          </a:bodyPr>
          <a:lstStyle/>
          <a:p>
            <a:r>
              <a:rPr lang="en-US" b="1" dirty="0" smtClean="0"/>
              <a:t>Prose:</a:t>
            </a:r>
            <a:r>
              <a:rPr lang="en-US" dirty="0" smtClean="0"/>
              <a:t> If a prose quotation runs no more than four lines and requires no special emphasis, put it in quotations marks, and incorporate it into the text. You may put a quotation at the beginning, middle, or end of your sentence or, for the sake of variety or better style, divide it by your own words. Place the citation information for the quoted material in parentheses at the end of the sentence. Place the sentence period after the reference citation. </a:t>
            </a:r>
          </a:p>
          <a:p>
            <a:pPr>
              <a:buNone/>
            </a:pPr>
            <a:r>
              <a:rPr lang="en-US" dirty="0" smtClean="0"/>
              <a:t> </a:t>
            </a:r>
          </a:p>
          <a:p>
            <a:r>
              <a:rPr lang="en-US" i="1" dirty="0" smtClean="0"/>
              <a:t>Author mentioned in the sentence:</a:t>
            </a:r>
            <a:r>
              <a:rPr lang="en-US" dirty="0" smtClean="0"/>
              <a:t> “He was obeyed,” writes Joseph Conrad of the company manager in </a:t>
            </a:r>
            <a:r>
              <a:rPr lang="en-US" i="1" dirty="0" smtClean="0"/>
              <a:t>Heart of Darkness</a:t>
            </a:r>
            <a:r>
              <a:rPr lang="en-US" dirty="0" smtClean="0"/>
              <a:t>, “yet he inspired neither love nor fear, nor even respect” (87). </a:t>
            </a:r>
            <a:r>
              <a:rPr lang="en-US" b="1" dirty="0" smtClean="0"/>
              <a:t> </a:t>
            </a:r>
            <a:endParaRPr lang="en-US" dirty="0" smtClean="0"/>
          </a:p>
          <a:p>
            <a:pPr>
              <a:buNone/>
            </a:pPr>
            <a:endParaRPr lang="en-US" dirty="0" smtClean="0"/>
          </a:p>
          <a:p>
            <a:r>
              <a:rPr lang="en-US" i="1" dirty="0" smtClean="0"/>
              <a:t>Author not mentioned in the sentence: </a:t>
            </a:r>
            <a:r>
              <a:rPr lang="en-US" dirty="0" smtClean="0"/>
              <a:t>According to the narrator in </a:t>
            </a:r>
            <a:r>
              <a:rPr lang="en-US" i="1" dirty="0" smtClean="0"/>
              <a:t>Heart of Darkness</a:t>
            </a:r>
            <a:r>
              <a:rPr lang="en-US" dirty="0" smtClean="0"/>
              <a:t>, the company manager was “obeyed, yet he inspired neither love nor fear, nor even respect” (Conrad 87).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US" dirty="0" smtClean="0"/>
              <a:t>Block Quotations</a:t>
            </a:r>
            <a:endParaRPr lang="en-US" dirty="0"/>
          </a:p>
        </p:txBody>
      </p:sp>
      <p:sp>
        <p:nvSpPr>
          <p:cNvPr id="3" name="Content Placeholder 2"/>
          <p:cNvSpPr>
            <a:spLocks noGrp="1"/>
          </p:cNvSpPr>
          <p:nvPr>
            <p:ph idx="1"/>
          </p:nvPr>
        </p:nvSpPr>
        <p:spPr>
          <a:xfrm>
            <a:off x="457200" y="1676400"/>
            <a:ext cx="8183880" cy="4187952"/>
          </a:xfrm>
        </p:spPr>
        <p:txBody>
          <a:bodyPr>
            <a:normAutofit fontScale="55000" lnSpcReduction="20000"/>
          </a:bodyPr>
          <a:lstStyle/>
          <a:p>
            <a:pPr>
              <a:lnSpc>
                <a:spcPct val="220000"/>
              </a:lnSpc>
            </a:pPr>
            <a:r>
              <a:rPr lang="en-US" dirty="0" smtClean="0"/>
              <a:t>If a quotation extends to more than four lines when run into the text, set it off from your text by beginning a new line, indenting one inch from the left margin, and typing it double-spaced, without adding quotation marks:</a:t>
            </a:r>
          </a:p>
          <a:p>
            <a:pPr>
              <a:lnSpc>
                <a:spcPct val="220000"/>
              </a:lnSpc>
              <a:buNone/>
            </a:pPr>
            <a:r>
              <a:rPr lang="en-US" dirty="0" smtClean="0"/>
              <a:t>		 A colon generally introduces a quotation displayed in this way. If your 	quotation is lifted from the beginning of a paragraph, do not indent the 	quotation. The quoted material is written in 12 pt font; the period, in 	this instance, is positioned at the end of the quotation, with the citation 	after; and no quotation marks are used.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Block Quotation</a:t>
            </a:r>
            <a:endParaRPr lang="en-US" dirty="0"/>
          </a:p>
        </p:txBody>
      </p:sp>
      <p:pic>
        <p:nvPicPr>
          <p:cNvPr id="4" name="Content Placeholder 3" descr="Block Quotation.jpg"/>
          <p:cNvPicPr>
            <a:picLocks noGrp="1" noChangeAspect="1"/>
          </p:cNvPicPr>
          <p:nvPr>
            <p:ph idx="1"/>
          </p:nvPr>
        </p:nvPicPr>
        <p:blipFill>
          <a:blip r:embed="rId2" cstate="print"/>
          <a:stretch>
            <a:fillRect/>
          </a:stretch>
        </p:blipFill>
        <p:spPr>
          <a:xfrm>
            <a:off x="721519" y="725487"/>
            <a:ext cx="7747000" cy="37973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83880" cy="1051560"/>
          </a:xfrm>
        </p:spPr>
        <p:txBody>
          <a:bodyPr/>
          <a:lstStyle/>
          <a:p>
            <a:r>
              <a:rPr lang="en-US" dirty="0" smtClean="0"/>
              <a:t>Basic Formatting Rules</a:t>
            </a:r>
            <a:endParaRPr lang="en-US" dirty="0"/>
          </a:p>
        </p:txBody>
      </p:sp>
      <p:pic>
        <p:nvPicPr>
          <p:cNvPr id="1026" name="Picture 2" descr="C:\Program Files\Microsoft Office\MEDIA\CAGCAT10\j0299125.wmf"/>
          <p:cNvPicPr>
            <a:picLocks noGrp="1" noChangeAspect="1" noChangeArrowheads="1"/>
          </p:cNvPicPr>
          <p:nvPr>
            <p:ph idx="1"/>
          </p:nvPr>
        </p:nvPicPr>
        <p:blipFill>
          <a:blip r:embed="rId2" cstate="print"/>
          <a:srcRect/>
          <a:stretch>
            <a:fillRect/>
          </a:stretch>
        </p:blipFill>
        <p:spPr bwMode="auto">
          <a:xfrm>
            <a:off x="6400800" y="2819400"/>
            <a:ext cx="1411230" cy="2315685"/>
          </a:xfrm>
          <a:prstGeom prst="rect">
            <a:avLst/>
          </a:prstGeom>
          <a:noFill/>
        </p:spPr>
      </p:pic>
      <p:sp>
        <p:nvSpPr>
          <p:cNvPr id="16" name="TextBox 15"/>
          <p:cNvSpPr txBox="1"/>
          <p:nvPr/>
        </p:nvSpPr>
        <p:spPr>
          <a:xfrm>
            <a:off x="914400" y="2057400"/>
            <a:ext cx="4648200" cy="2862322"/>
          </a:xfrm>
          <a:prstGeom prst="rect">
            <a:avLst/>
          </a:prstGeom>
          <a:noFill/>
        </p:spPr>
        <p:txBody>
          <a:bodyPr wrap="square" rtlCol="0">
            <a:spAutoFit/>
          </a:bodyPr>
          <a:lstStyle/>
          <a:p>
            <a:r>
              <a:rPr lang="en-US" dirty="0" smtClean="0"/>
              <a:t>If you have been asked to write a paper using MLA format, there are numerous rules that you must follow in order to produce a paper that conforms properly to MLA format. </a:t>
            </a:r>
          </a:p>
          <a:p>
            <a:endParaRPr lang="en-US" dirty="0" smtClean="0"/>
          </a:p>
          <a:p>
            <a:r>
              <a:rPr lang="en-US" dirty="0" smtClean="0"/>
              <a:t>This PowerPoint will serve as an overview of the different requirements for formatting an MLA style research paper.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85800"/>
          </a:xfrm>
        </p:spPr>
        <p:txBody>
          <a:bodyPr/>
          <a:lstStyle/>
          <a:p>
            <a:r>
              <a:rPr lang="en-US" dirty="0" smtClean="0"/>
              <a:t>Quoting Poetry</a:t>
            </a:r>
            <a:endParaRPr lang="en-US" dirty="0"/>
          </a:p>
        </p:txBody>
      </p:sp>
      <p:sp>
        <p:nvSpPr>
          <p:cNvPr id="3" name="Content Placeholder 2"/>
          <p:cNvSpPr>
            <a:spLocks noGrp="1"/>
          </p:cNvSpPr>
          <p:nvPr>
            <p:ph idx="1"/>
          </p:nvPr>
        </p:nvSpPr>
        <p:spPr>
          <a:xfrm>
            <a:off x="457200" y="1143000"/>
            <a:ext cx="8183880" cy="4645152"/>
          </a:xfrm>
        </p:spPr>
        <p:txBody>
          <a:bodyPr>
            <a:normAutofit fontScale="70000" lnSpcReduction="20000"/>
          </a:bodyPr>
          <a:lstStyle/>
          <a:p>
            <a:r>
              <a:rPr lang="en-US" dirty="0" smtClean="0"/>
              <a:t>If you quote part of all of a single line of verse that does not require special emphasis, put it in quotation marks within your text. You may also incorporate two or three lines in this way, using a slash with a space on each side ( / ) to separate them. At the end of the quotation, indicate the lines of the poetry in parentheses, not the page number.</a:t>
            </a:r>
          </a:p>
          <a:p>
            <a:r>
              <a:rPr lang="en-US" dirty="0" smtClean="0"/>
              <a:t>Verse quotations of more than three lines should begin on a new line. Unless the quotation involves unusual spacing, indent each line one inch from the left margin and double-space between lines, adding no quotation marks that do not appear in the original. A parenthetical reference for a verse quotation set off from the text follows the last line of the quotation (as in quotations of prose); a parenthetical reference that will not fit on the line should appear on a new line, flush with the right margin of the page.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Poetry Quotation</a:t>
            </a:r>
            <a:endParaRPr lang="en-US" dirty="0"/>
          </a:p>
        </p:txBody>
      </p:sp>
      <p:pic>
        <p:nvPicPr>
          <p:cNvPr id="4" name="Content Placeholder 3" descr="poetry quote.jpg"/>
          <p:cNvPicPr>
            <a:picLocks noGrp="1" noChangeAspect="1"/>
          </p:cNvPicPr>
          <p:nvPr>
            <p:ph idx="1"/>
          </p:nvPr>
        </p:nvPicPr>
        <p:blipFill>
          <a:blip r:embed="rId2" cstate="print"/>
          <a:stretch>
            <a:fillRect/>
          </a:stretch>
        </p:blipFill>
        <p:spPr>
          <a:xfrm>
            <a:off x="609600" y="838200"/>
            <a:ext cx="7747000" cy="914400"/>
          </a:xfrm>
        </p:spPr>
      </p:pic>
      <p:pic>
        <p:nvPicPr>
          <p:cNvPr id="5" name="Picture 4" descr="poetry quote 2.jpg"/>
          <p:cNvPicPr>
            <a:picLocks noChangeAspect="1"/>
          </p:cNvPicPr>
          <p:nvPr/>
        </p:nvPicPr>
        <p:blipFill>
          <a:blip r:embed="rId3" cstate="print"/>
          <a:stretch>
            <a:fillRect/>
          </a:stretch>
        </p:blipFill>
        <p:spPr>
          <a:xfrm>
            <a:off x="698500" y="2171700"/>
            <a:ext cx="7747000" cy="25146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Altering a Quotation . . .</a:t>
            </a:r>
            <a:endParaRPr lang="en-US" dirty="0"/>
          </a:p>
        </p:txBody>
      </p:sp>
      <p:sp>
        <p:nvSpPr>
          <p:cNvPr id="3" name="Content Placeholder 2"/>
          <p:cNvSpPr>
            <a:spLocks noGrp="1"/>
          </p:cNvSpPr>
          <p:nvPr>
            <p:ph idx="1"/>
          </p:nvPr>
        </p:nvSpPr>
        <p:spPr>
          <a:xfrm>
            <a:off x="533400" y="1600200"/>
            <a:ext cx="8183880" cy="4187952"/>
          </a:xfrm>
        </p:spPr>
        <p:txBody>
          <a:bodyPr>
            <a:normAutofit fontScale="70000" lnSpcReduction="20000"/>
          </a:bodyPr>
          <a:lstStyle/>
          <a:p>
            <a:r>
              <a:rPr lang="en-US" dirty="0" smtClean="0"/>
              <a:t>If omitting material from the original sentence or sentences leaves a quotation that appears to be a sentence or a series of sentences, you must use an ellipsis to indicate that your quotation does not completely reproduce the original. Whenever you omit words from a quotation, the resulting passage—your prose and the quotation integrated into it—should be grammatically complete and correct. </a:t>
            </a:r>
          </a:p>
          <a:p>
            <a:r>
              <a:rPr lang="en-US" dirty="0" smtClean="0"/>
              <a:t>When the ellipsis coincides with the end of your sentence, use three periods with a space before each following a sentence period—that is, four periods.  </a:t>
            </a:r>
          </a:p>
          <a:p>
            <a:r>
              <a:rPr lang="en-US" dirty="0" smtClean="0"/>
              <a:t>If a parenthetical reference follows the ellipsis at the end of your sentence, however, use three periods with a space before each, and place the sentence period after the final parenthesis.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Quotation with an Ellipsis in the Middle</a:t>
            </a:r>
            <a:endParaRPr lang="en-US" dirty="0"/>
          </a:p>
        </p:txBody>
      </p:sp>
      <p:sp>
        <p:nvSpPr>
          <p:cNvPr id="3" name="Content Placeholder 2"/>
          <p:cNvSpPr>
            <a:spLocks noGrp="1"/>
          </p:cNvSpPr>
          <p:nvPr>
            <p:ph idx="1"/>
          </p:nvPr>
        </p:nvSpPr>
        <p:spPr>
          <a:xfrm>
            <a:off x="533400" y="1676400"/>
            <a:ext cx="8183880" cy="1143000"/>
          </a:xfrm>
        </p:spPr>
        <p:txBody>
          <a:bodyPr>
            <a:normAutofit fontScale="70000" lnSpcReduction="20000"/>
          </a:bodyPr>
          <a:lstStyle/>
          <a:p>
            <a:r>
              <a:rPr lang="en-US" dirty="0" smtClean="0"/>
              <a:t>In surveying various responses to plagues in the Middle Ages, Barbara W. Tuchman writes, “Medical thinking . . . stressed air as the communicator of disease, ignoring sanitation or visible carriers” (101-02). </a:t>
            </a:r>
          </a:p>
          <a:p>
            <a:endParaRPr lang="en-US" dirty="0"/>
          </a:p>
        </p:txBody>
      </p:sp>
      <p:sp>
        <p:nvSpPr>
          <p:cNvPr id="5" name="Title 1"/>
          <p:cNvSpPr txBox="1">
            <a:spLocks/>
          </p:cNvSpPr>
          <p:nvPr/>
        </p:nvSpPr>
        <p:spPr>
          <a:xfrm>
            <a:off x="457200" y="2590800"/>
            <a:ext cx="8183880" cy="1051560"/>
          </a:xfrm>
          <a:prstGeom prst="rect">
            <a:avLst/>
          </a:prstGeom>
        </p:spPr>
        <p:txBody>
          <a:bodyPr vert="horz" anchor="b">
            <a:normAutofit fontScale="75000" lnSpcReduction="20000"/>
          </a:bodyPr>
          <a:lstStyle/>
          <a:p>
            <a:pPr lvl="0">
              <a:spcBef>
                <a:spcPct val="0"/>
              </a:spcBef>
            </a:pPr>
            <a:r>
              <a:rPr lang="en-US"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Quotation with an Ellipsis at the End Followed by a Parenthetical Reference</a:t>
            </a:r>
          </a:p>
        </p:txBody>
      </p:sp>
      <p:sp>
        <p:nvSpPr>
          <p:cNvPr id="6" name="Content Placeholder 2"/>
          <p:cNvSpPr txBox="1">
            <a:spLocks/>
          </p:cNvSpPr>
          <p:nvPr/>
        </p:nvSpPr>
        <p:spPr>
          <a:xfrm>
            <a:off x="533400" y="4343400"/>
            <a:ext cx="8183880" cy="1143000"/>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533400" y="3886200"/>
            <a:ext cx="8183880" cy="1143000"/>
          </a:xfrm>
          <a:prstGeom prst="rect">
            <a:avLst/>
          </a:prstGeom>
        </p:spPr>
        <p:txBody>
          <a:bodyPr vert="horz" lIns="182880" tIns="91440">
            <a:normAutofit fontScale="70000" lnSpcReduction="20000"/>
          </a:bodyPr>
          <a:lstStyle/>
          <a:p>
            <a:pPr marL="265176" lvl="0" indent="-265176">
              <a:spcBef>
                <a:spcPts val="250"/>
              </a:spcBef>
              <a:buClr>
                <a:schemeClr val="accent1"/>
              </a:buClr>
              <a:buSzPct val="80000"/>
              <a:buFont typeface="Wingdings 2"/>
              <a:buChar char=""/>
            </a:pPr>
            <a:r>
              <a:rPr lang="en-US" sz="2800" dirty="0" smtClean="0"/>
              <a:t>In </a:t>
            </a:r>
            <a:r>
              <a:rPr lang="en-US" sz="2800" dirty="0"/>
              <a:t>surveying various responses to plagues in the Middle Ages, Barbara W. Tuchman writes, “Medical thinking, trapped in the theory of astral influences, stressed air as the communicator of disease . . .” (101-02).  </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2529840"/>
          </a:xfrm>
        </p:spPr>
        <p:txBody>
          <a:bodyPr>
            <a:normAutofit fontScale="90000"/>
          </a:bodyPr>
          <a:lstStyle/>
          <a:p>
            <a:r>
              <a:rPr lang="en-US" dirty="0" smtClean="0"/>
              <a:t>Now, Here are the Significant Changes </a:t>
            </a:r>
            <a:r>
              <a:rPr lang="en-US" dirty="0" smtClean="0"/>
              <a:t>From </a:t>
            </a:r>
            <a:r>
              <a:rPr lang="en-US" dirty="0" smtClean="0"/>
              <a:t>the Sixth Edition to the Seventh Edition of the </a:t>
            </a:r>
            <a:r>
              <a:rPr lang="en-US" i="1" dirty="0" smtClean="0"/>
              <a:t>MLA Handbook for Writers of Research Papers</a:t>
            </a:r>
            <a:r>
              <a:rPr lang="en-US" dirty="0" smtClean="0"/>
              <a:t>:</a:t>
            </a:r>
            <a:endParaRPr lang="en-US" dirty="0"/>
          </a:p>
        </p:txBody>
      </p:sp>
      <p:sp>
        <p:nvSpPr>
          <p:cNvPr id="3" name="Content Placeholder 2"/>
          <p:cNvSpPr>
            <a:spLocks noGrp="1"/>
          </p:cNvSpPr>
          <p:nvPr>
            <p:ph idx="1"/>
          </p:nvPr>
        </p:nvSpPr>
        <p:spPr>
          <a:xfrm>
            <a:off x="457200" y="3048000"/>
            <a:ext cx="8183880" cy="2667000"/>
          </a:xfrm>
        </p:spPr>
        <p:txBody>
          <a:bodyPr/>
          <a:lstStyle/>
          <a:p>
            <a:r>
              <a:rPr lang="en-US" smtClean="0"/>
              <a:t>HTML </a:t>
            </a:r>
            <a:r>
              <a:rPr lang="en-US" dirty="0" smtClean="0"/>
              <a:t>addresses are no longer required in citations</a:t>
            </a:r>
          </a:p>
          <a:p>
            <a:r>
              <a:rPr lang="en-US" dirty="0" smtClean="0"/>
              <a:t>The format of the source (print or web) is required in the citation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 Print-based Source Citation</a:t>
            </a:r>
            <a:endParaRPr lang="en-US" dirty="0"/>
          </a:p>
        </p:txBody>
      </p:sp>
      <p:pic>
        <p:nvPicPr>
          <p:cNvPr id="4" name="Content Placeholder 3" descr="print citation.jpg"/>
          <p:cNvPicPr>
            <a:picLocks noGrp="1" noChangeAspect="1"/>
          </p:cNvPicPr>
          <p:nvPr>
            <p:ph idx="1"/>
          </p:nvPr>
        </p:nvPicPr>
        <p:blipFill>
          <a:blip r:embed="rId2" cstate="print"/>
          <a:stretch>
            <a:fillRect/>
          </a:stretch>
        </p:blipFill>
        <p:spPr>
          <a:xfrm>
            <a:off x="609600" y="3810000"/>
            <a:ext cx="7747000" cy="965200"/>
          </a:xfrm>
        </p:spPr>
      </p:pic>
      <p:sp>
        <p:nvSpPr>
          <p:cNvPr id="5" name="Title 1"/>
          <p:cNvSpPr txBox="1">
            <a:spLocks/>
          </p:cNvSpPr>
          <p:nvPr/>
        </p:nvSpPr>
        <p:spPr>
          <a:xfrm>
            <a:off x="533400" y="2362200"/>
            <a:ext cx="8183880" cy="1051560"/>
          </a:xfrm>
          <a:prstGeom prst="rect">
            <a:avLst/>
          </a:prstGeom>
        </p:spPr>
        <p:txBody>
          <a:bodyPr vert="horz"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Example of a Web-based Source Citation</a:t>
            </a: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6" name="Picture 5" descr="web citation.jpg"/>
          <p:cNvPicPr>
            <a:picLocks noChangeAspect="1"/>
          </p:cNvPicPr>
          <p:nvPr/>
        </p:nvPicPr>
        <p:blipFill>
          <a:blip r:embed="rId3" cstate="print"/>
          <a:stretch>
            <a:fillRect/>
          </a:stretch>
        </p:blipFill>
        <p:spPr>
          <a:xfrm>
            <a:off x="609600" y="1219200"/>
            <a:ext cx="7747000" cy="9144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822960"/>
          </a:xfrm>
        </p:spPr>
        <p:txBody>
          <a:bodyPr/>
          <a:lstStyle/>
          <a:p>
            <a:r>
              <a:rPr lang="en-US" dirty="0" smtClean="0"/>
              <a:t>Citation Formats</a:t>
            </a:r>
            <a:endParaRPr lang="en-US" dirty="0"/>
          </a:p>
        </p:txBody>
      </p:sp>
      <p:sp>
        <p:nvSpPr>
          <p:cNvPr id="3" name="Content Placeholder 2"/>
          <p:cNvSpPr>
            <a:spLocks noGrp="1"/>
          </p:cNvSpPr>
          <p:nvPr>
            <p:ph idx="1"/>
          </p:nvPr>
        </p:nvSpPr>
        <p:spPr>
          <a:xfrm>
            <a:off x="457200" y="1371600"/>
            <a:ext cx="8183880" cy="4568952"/>
          </a:xfrm>
        </p:spPr>
        <p:txBody>
          <a:bodyPr>
            <a:normAutofit fontScale="55000" lnSpcReduction="20000"/>
          </a:bodyPr>
          <a:lstStyle/>
          <a:p>
            <a:pPr>
              <a:buNone/>
            </a:pPr>
            <a:r>
              <a:rPr lang="en-US" b="1" dirty="0" smtClean="0"/>
              <a:t>PERIODICAL PRINT PUBLICATIONS:</a:t>
            </a:r>
          </a:p>
          <a:p>
            <a:pPr>
              <a:buNone/>
            </a:pPr>
            <a:endParaRPr lang="en-US" dirty="0" smtClean="0"/>
          </a:p>
          <a:p>
            <a:pPr>
              <a:buNone/>
            </a:pPr>
            <a:r>
              <a:rPr lang="en-US" dirty="0" smtClean="0"/>
              <a:t>	Entries for publications in print periodicals consist of several elements in a prescribed sequence. This list shows most of the possible components of an entry for an article in a print periodical and the order in which they are normally arranged: </a:t>
            </a:r>
          </a:p>
          <a:p>
            <a:pPr>
              <a:buNone/>
            </a:pPr>
            <a:endParaRPr lang="en-US" dirty="0" smtClean="0"/>
          </a:p>
          <a:p>
            <a:pPr marL="514350" lvl="0" indent="-514350">
              <a:buFont typeface="+mj-lt"/>
              <a:buAutoNum type="arabicPeriod"/>
            </a:pPr>
            <a:r>
              <a:rPr lang="en-US" dirty="0" smtClean="0"/>
              <a:t>Author’s name </a:t>
            </a:r>
          </a:p>
          <a:p>
            <a:pPr marL="514350" lvl="0" indent="-514350">
              <a:buFont typeface="+mj-lt"/>
              <a:buAutoNum type="arabicPeriod"/>
            </a:pPr>
            <a:r>
              <a:rPr lang="en-US" dirty="0" smtClean="0"/>
              <a:t>Title of the article (in quotation marks) </a:t>
            </a:r>
          </a:p>
          <a:p>
            <a:pPr marL="514350" lvl="0" indent="-514350">
              <a:buFont typeface="+mj-lt"/>
              <a:buAutoNum type="arabicPeriod"/>
            </a:pPr>
            <a:r>
              <a:rPr lang="en-US" dirty="0" smtClean="0"/>
              <a:t>Name of the periodical (italicized) </a:t>
            </a:r>
          </a:p>
          <a:p>
            <a:pPr marL="514350" lvl="0" indent="-514350">
              <a:buFont typeface="+mj-lt"/>
              <a:buAutoNum type="arabicPeriod"/>
            </a:pPr>
            <a:r>
              <a:rPr lang="en-US" dirty="0" smtClean="0"/>
              <a:t>Series number or name (if relevant) </a:t>
            </a:r>
          </a:p>
          <a:p>
            <a:pPr marL="514350" lvl="0" indent="-514350">
              <a:buFont typeface="+mj-lt"/>
              <a:buAutoNum type="arabicPeriod"/>
            </a:pPr>
            <a:r>
              <a:rPr lang="en-US" dirty="0" smtClean="0"/>
              <a:t>Volume number (for a scholarly journal) </a:t>
            </a:r>
          </a:p>
          <a:p>
            <a:pPr marL="514350" lvl="0" indent="-514350">
              <a:buFont typeface="+mj-lt"/>
              <a:buAutoNum type="arabicPeriod"/>
            </a:pPr>
            <a:r>
              <a:rPr lang="en-US" dirty="0" smtClean="0"/>
              <a:t>Issue number (if available, for a scholarly journal) </a:t>
            </a:r>
          </a:p>
          <a:p>
            <a:pPr marL="514350" lvl="0" indent="-514350">
              <a:buFont typeface="+mj-lt"/>
              <a:buAutoNum type="arabicPeriod"/>
            </a:pPr>
            <a:r>
              <a:rPr lang="en-US" dirty="0" smtClean="0"/>
              <a:t>Date of publication (for a scholarly journal, the year; for other periodicals, the day, month, and year, as available) </a:t>
            </a:r>
          </a:p>
          <a:p>
            <a:pPr marL="514350" lvl="0" indent="-514350">
              <a:buFont typeface="+mj-lt"/>
              <a:buAutoNum type="arabicPeriod"/>
            </a:pPr>
            <a:r>
              <a:rPr lang="en-US" dirty="0" smtClean="0"/>
              <a:t>Inclusive page numbers </a:t>
            </a:r>
          </a:p>
          <a:p>
            <a:pPr marL="514350" lvl="0" indent="-514350">
              <a:buFont typeface="+mj-lt"/>
              <a:buAutoNum type="arabicPeriod"/>
            </a:pPr>
            <a:r>
              <a:rPr lang="en-US" dirty="0" smtClean="0"/>
              <a:t>Medium of publication consulted (Use the word </a:t>
            </a:r>
            <a:r>
              <a:rPr lang="en-US" i="1" dirty="0" smtClean="0"/>
              <a:t>Print </a:t>
            </a:r>
            <a:r>
              <a:rPr lang="en-US" dirty="0" smtClean="0"/>
              <a:t>to indicate this information) </a:t>
            </a:r>
          </a:p>
          <a:p>
            <a:pPr marL="514350" lvl="0" indent="-514350">
              <a:buFont typeface="+mj-lt"/>
              <a:buAutoNum type="arabicPeriod"/>
            </a:pPr>
            <a:r>
              <a:rPr lang="en-US" dirty="0" smtClean="0"/>
              <a:t>Supplementary information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48"/>
          </a:xfrm>
        </p:spPr>
        <p:txBody>
          <a:bodyPr>
            <a:normAutofit fontScale="70000" lnSpcReduction="20000"/>
          </a:bodyPr>
          <a:lstStyle/>
          <a:p>
            <a:pPr>
              <a:buNone/>
            </a:pPr>
            <a:r>
              <a:rPr lang="en-US" b="1" dirty="0" smtClean="0"/>
              <a:t>NONPERIODICAL PRINT PUBLICATIONS:</a:t>
            </a:r>
          </a:p>
          <a:p>
            <a:pPr>
              <a:buNone/>
            </a:pPr>
            <a:endParaRPr lang="en-US" dirty="0" smtClean="0"/>
          </a:p>
          <a:p>
            <a:pPr>
              <a:buNone/>
            </a:pPr>
            <a:r>
              <a:rPr lang="en-US" dirty="0" smtClean="0"/>
              <a:t>	Entries for nonperiodical print publications, such as books and pamphlets, consist of several elements in a prescribed sequence. This list shows most of the possible components of a book entry and the order in which they are normally arranged: </a:t>
            </a:r>
          </a:p>
          <a:p>
            <a:pPr>
              <a:buNone/>
            </a:pPr>
            <a:endParaRPr lang="en-US" dirty="0" smtClean="0"/>
          </a:p>
          <a:p>
            <a:pPr marL="514350" lvl="0" indent="-514350">
              <a:buFont typeface="+mj-lt"/>
              <a:buAutoNum type="arabicPeriod"/>
            </a:pPr>
            <a:r>
              <a:rPr lang="en-US" dirty="0" smtClean="0"/>
              <a:t>Name of the author, editor, compiler, or translator</a:t>
            </a:r>
          </a:p>
          <a:p>
            <a:pPr marL="514350" lvl="0" indent="-514350">
              <a:buFont typeface="+mj-lt"/>
              <a:buAutoNum type="arabicPeriod"/>
            </a:pPr>
            <a:r>
              <a:rPr lang="en-US" dirty="0" smtClean="0"/>
              <a:t>Title of the work (italicized) </a:t>
            </a:r>
          </a:p>
          <a:p>
            <a:pPr marL="514350" lvl="0" indent="-514350">
              <a:buFont typeface="+mj-lt"/>
              <a:buAutoNum type="arabicPeriod"/>
            </a:pPr>
            <a:r>
              <a:rPr lang="en-US" dirty="0" smtClean="0"/>
              <a:t>Edition used </a:t>
            </a:r>
          </a:p>
          <a:p>
            <a:pPr marL="514350" lvl="0" indent="-514350">
              <a:buFont typeface="+mj-lt"/>
              <a:buAutoNum type="arabicPeriod"/>
            </a:pPr>
            <a:r>
              <a:rPr lang="en-US" dirty="0" smtClean="0"/>
              <a:t>Number(s) of the volume(s) used </a:t>
            </a:r>
          </a:p>
          <a:p>
            <a:pPr marL="514350" lvl="0" indent="-514350">
              <a:buFont typeface="+mj-lt"/>
              <a:buAutoNum type="arabicPeriod"/>
            </a:pPr>
            <a:r>
              <a:rPr lang="en-US" dirty="0" smtClean="0"/>
              <a:t>City of publication, name of the publisher, and year of publication </a:t>
            </a:r>
          </a:p>
          <a:p>
            <a:pPr marL="514350" lvl="0" indent="-514350">
              <a:buFont typeface="+mj-lt"/>
              <a:buAutoNum type="arabicPeriod"/>
            </a:pPr>
            <a:r>
              <a:rPr lang="en-US" dirty="0" smtClean="0"/>
              <a:t>Medium of publication consulted (Use the word </a:t>
            </a:r>
            <a:r>
              <a:rPr lang="en-US" i="1" dirty="0" smtClean="0"/>
              <a:t>Print </a:t>
            </a:r>
            <a:r>
              <a:rPr lang="en-US" dirty="0" smtClean="0"/>
              <a:t>to indicate this information) </a:t>
            </a:r>
          </a:p>
          <a:p>
            <a:pPr marL="514350" lvl="0" indent="-514350">
              <a:buFont typeface="+mj-lt"/>
              <a:buAutoNum type="arabicPeriod"/>
            </a:pPr>
            <a:r>
              <a:rPr lang="en-US" dirty="0" smtClean="0"/>
              <a:t>Supplementary bibliographic information and annotation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fontScale="70000" lnSpcReduction="20000"/>
          </a:bodyPr>
          <a:lstStyle/>
          <a:p>
            <a:pPr>
              <a:buNone/>
            </a:pPr>
            <a:r>
              <a:rPr lang="en-US" b="1" i="1" dirty="0" smtClean="0"/>
              <a:t>Nonperiodical Web Publications: </a:t>
            </a:r>
          </a:p>
          <a:p>
            <a:pPr>
              <a:buNone/>
            </a:pPr>
            <a:endParaRPr lang="en-US" dirty="0" smtClean="0"/>
          </a:p>
          <a:p>
            <a:pPr>
              <a:buNone/>
            </a:pPr>
            <a:r>
              <a:rPr lang="en-US" dirty="0" smtClean="0"/>
              <a:t>	An entry for a nonperiodical publication on the Web usually contains most of the following components, in sequence:</a:t>
            </a:r>
          </a:p>
          <a:p>
            <a:pPr>
              <a:buNone/>
            </a:pPr>
            <a:endParaRPr lang="en-US" dirty="0" smtClean="0"/>
          </a:p>
          <a:p>
            <a:pPr marL="514350" lvl="0" indent="-514350">
              <a:buFont typeface="+mj-lt"/>
              <a:buAutoNum type="arabicPeriod"/>
            </a:pPr>
            <a:r>
              <a:rPr lang="en-US" dirty="0" smtClean="0"/>
              <a:t>Name of the author, compiler, director, editor, narrator, performer, or translator of the work </a:t>
            </a:r>
          </a:p>
          <a:p>
            <a:pPr marL="514350" lvl="0" indent="-514350">
              <a:buFont typeface="+mj-lt"/>
              <a:buAutoNum type="arabicPeriod"/>
            </a:pPr>
            <a:r>
              <a:rPr lang="en-US" dirty="0" smtClean="0"/>
              <a:t>Title of the work (italicized if the work is independent; in roman type and quotation marks if the work is part of a larger work) </a:t>
            </a:r>
          </a:p>
          <a:p>
            <a:pPr marL="514350" lvl="0" indent="-514350">
              <a:buFont typeface="+mj-lt"/>
              <a:buAutoNum type="arabicPeriod"/>
            </a:pPr>
            <a:r>
              <a:rPr lang="en-US" dirty="0" smtClean="0"/>
              <a:t>Title of the overall Web site (italicized), if distinct from item 2 </a:t>
            </a:r>
          </a:p>
          <a:p>
            <a:pPr marL="514350" lvl="0" indent="-514350">
              <a:buFont typeface="+mj-lt"/>
              <a:buAutoNum type="arabicPeriod"/>
            </a:pPr>
            <a:r>
              <a:rPr lang="en-US" dirty="0" smtClean="0"/>
              <a:t>Version or edition used </a:t>
            </a:r>
          </a:p>
          <a:p>
            <a:pPr marL="514350" lvl="0" indent="-514350">
              <a:buFont typeface="+mj-lt"/>
              <a:buAutoNum type="arabicPeriod"/>
            </a:pPr>
            <a:r>
              <a:rPr lang="en-US" dirty="0" smtClean="0"/>
              <a:t>Publisher or sponsor of the site; if not available, use </a:t>
            </a:r>
            <a:r>
              <a:rPr lang="en-US" i="1" dirty="0" smtClean="0"/>
              <a:t>N.p.</a:t>
            </a:r>
            <a:r>
              <a:rPr lang="en-US" dirty="0" smtClean="0"/>
              <a:t> </a:t>
            </a:r>
          </a:p>
          <a:p>
            <a:pPr marL="514350" lvl="0" indent="-514350">
              <a:buFont typeface="+mj-lt"/>
              <a:buAutoNum type="arabicPeriod"/>
            </a:pPr>
            <a:r>
              <a:rPr lang="en-US" dirty="0" smtClean="0"/>
              <a:t>Date of publication (day, month, and year, as available); if nothing is available, use </a:t>
            </a:r>
            <a:r>
              <a:rPr lang="en-US" i="1" dirty="0" smtClean="0"/>
              <a:t>n.d.</a:t>
            </a:r>
            <a:r>
              <a:rPr lang="en-US" dirty="0" smtClean="0"/>
              <a:t> </a:t>
            </a:r>
          </a:p>
          <a:p>
            <a:pPr marL="514350" lvl="0" indent="-514350">
              <a:buFont typeface="+mj-lt"/>
              <a:buAutoNum type="arabicPeriod"/>
            </a:pPr>
            <a:r>
              <a:rPr lang="en-US" dirty="0" smtClean="0"/>
              <a:t>Medium of publication (</a:t>
            </a:r>
            <a:r>
              <a:rPr lang="en-US" i="1" dirty="0" smtClean="0"/>
              <a:t>Web</a:t>
            </a:r>
            <a:r>
              <a:rPr lang="en-US" dirty="0" smtClean="0"/>
              <a:t>) </a:t>
            </a:r>
          </a:p>
          <a:p>
            <a:pPr marL="514350" lvl="0" indent="-514350">
              <a:buFont typeface="+mj-lt"/>
              <a:buAutoNum type="arabicPeriod"/>
            </a:pPr>
            <a:r>
              <a:rPr lang="en-US" dirty="0" smtClean="0"/>
              <a:t>Date of access (day, month, and year)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77500" lnSpcReduction="20000"/>
          </a:bodyPr>
          <a:lstStyle/>
          <a:p>
            <a:pPr>
              <a:buNone/>
            </a:pPr>
            <a:r>
              <a:rPr lang="en-US" b="1" i="1" dirty="0" smtClean="0"/>
              <a:t>Web-based Periodical Publication:</a:t>
            </a:r>
          </a:p>
          <a:p>
            <a:pPr>
              <a:buNone/>
            </a:pPr>
            <a:endParaRPr lang="en-US" dirty="0" smtClean="0"/>
          </a:p>
          <a:p>
            <a:pPr>
              <a:buNone/>
            </a:pPr>
            <a:r>
              <a:rPr lang="en-US" dirty="0" smtClean="0"/>
              <a:t>	To cite a work from a periodical in an online database, such as an article, a review, an editorial, or a letter to the editor, begin the entry by following the recommendations in </a:t>
            </a:r>
            <a:r>
              <a:rPr lang="en-US" b="1" dirty="0" smtClean="0">
                <a:hlinkClick r:id="rId2"/>
              </a:rPr>
              <a:t>5.4</a:t>
            </a:r>
            <a:r>
              <a:rPr lang="en-US" dirty="0" smtClean="0"/>
              <a:t> for citing works in print periodicals, but drop the medium of original publication (</a:t>
            </a:r>
            <a:r>
              <a:rPr lang="en-US" i="1" dirty="0" smtClean="0"/>
              <a:t>Print</a:t>
            </a:r>
            <a:r>
              <a:rPr lang="en-US" dirty="0" smtClean="0"/>
              <a:t>). A periodical article on the Web may not include page numbers. If possible, give the inclusive page numbers or, when pagination is not continuous, the first page number and a plus sign; if pagination is not available, use </a:t>
            </a:r>
            <a:r>
              <a:rPr lang="en-US" i="1" dirty="0" smtClean="0"/>
              <a:t>n. pag.</a:t>
            </a:r>
            <a:r>
              <a:rPr lang="en-US" dirty="0" smtClean="0"/>
              <a:t> Conclude the entry with the following items: </a:t>
            </a:r>
          </a:p>
          <a:p>
            <a:pPr>
              <a:buNone/>
            </a:pPr>
            <a:endParaRPr lang="en-US" dirty="0" smtClean="0"/>
          </a:p>
          <a:p>
            <a:pPr marL="514350" indent="-514350"/>
            <a:r>
              <a:rPr lang="en-US" dirty="0" smtClean="0"/>
              <a:t>Title of the database (italicized) </a:t>
            </a:r>
          </a:p>
          <a:p>
            <a:pPr lvl="0"/>
            <a:r>
              <a:rPr lang="en-US" dirty="0" smtClean="0"/>
              <a:t>   Medium of publication consulted (</a:t>
            </a:r>
            <a:r>
              <a:rPr lang="en-US" i="1" dirty="0" smtClean="0"/>
              <a:t>Web</a:t>
            </a:r>
            <a:r>
              <a:rPr lang="en-US" dirty="0" smtClean="0"/>
              <a:t>) </a:t>
            </a:r>
          </a:p>
          <a:p>
            <a:pPr lvl="0"/>
            <a:r>
              <a:rPr lang="en-US" dirty="0" smtClean="0"/>
              <a:t>   Date of access (day, month, and year)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MLA Paper Formatting Rules:</a:t>
            </a:r>
            <a:br>
              <a:rPr lang="en-US" dirty="0" smtClean="0"/>
            </a:br>
            <a:endParaRPr lang="en-US" dirty="0"/>
          </a:p>
        </p:txBody>
      </p:sp>
      <p:sp>
        <p:nvSpPr>
          <p:cNvPr id="4" name="Content Placeholder 7"/>
          <p:cNvSpPr>
            <a:spLocks noGrp="1"/>
          </p:cNvSpPr>
          <p:nvPr>
            <p:ph idx="1"/>
          </p:nvPr>
        </p:nvSpPr>
        <p:spPr>
          <a:xfrm>
            <a:off x="457200" y="1447800"/>
            <a:ext cx="8183880" cy="4492752"/>
          </a:xfrm>
        </p:spPr>
        <p:txBody>
          <a:bodyPr>
            <a:normAutofit lnSpcReduction="10000"/>
          </a:bodyPr>
          <a:lstStyle/>
          <a:p>
            <a:pPr>
              <a:buNone/>
            </a:pPr>
            <a:endParaRPr lang="en-US" dirty="0" smtClean="0"/>
          </a:p>
          <a:p>
            <a:r>
              <a:rPr lang="en-US" dirty="0" smtClean="0"/>
              <a:t>Margins</a:t>
            </a:r>
            <a:br>
              <a:rPr lang="en-US" dirty="0" smtClean="0"/>
            </a:br>
            <a:r>
              <a:rPr lang="en-US" dirty="0" smtClean="0"/>
              <a:t>Margins should be set to one inch at the top, bottom, and both sides of the text. </a:t>
            </a:r>
          </a:p>
          <a:p>
            <a:endParaRPr lang="en-US" dirty="0" smtClean="0"/>
          </a:p>
          <a:p>
            <a:r>
              <a:rPr lang="en-US" dirty="0" smtClean="0"/>
              <a:t>Indentation</a:t>
            </a:r>
            <a:br>
              <a:rPr lang="en-US" dirty="0" smtClean="0"/>
            </a:br>
            <a:r>
              <a:rPr lang="en-US" dirty="0" smtClean="0"/>
              <a:t>	Indent the first word of a paragraph one-half inch from the left margin. Also, indent set-off quotations, like block quotations of prose, poetry, and drama, one inch from the left margin. </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US" dirty="0" smtClean="0"/>
              <a:t>Closing Tips</a:t>
            </a:r>
            <a:endParaRPr lang="en-US" dirty="0"/>
          </a:p>
        </p:txBody>
      </p:sp>
      <p:sp>
        <p:nvSpPr>
          <p:cNvPr id="3" name="Content Placeholder 2"/>
          <p:cNvSpPr>
            <a:spLocks noGrp="1"/>
          </p:cNvSpPr>
          <p:nvPr>
            <p:ph idx="1"/>
          </p:nvPr>
        </p:nvSpPr>
        <p:spPr>
          <a:xfrm>
            <a:off x="533400" y="1676400"/>
            <a:ext cx="8183880" cy="4187952"/>
          </a:xfrm>
        </p:spPr>
        <p:txBody>
          <a:bodyPr>
            <a:normAutofit/>
          </a:bodyPr>
          <a:lstStyle/>
          <a:p>
            <a:endParaRPr lang="en-US" dirty="0" smtClean="0"/>
          </a:p>
          <a:p>
            <a:r>
              <a:rPr lang="en-US" dirty="0" smtClean="0"/>
              <a:t>When you have a question, look up the answer! Never just take the chance of guessing, and never, ever fabricate an answer or style!</a:t>
            </a:r>
          </a:p>
          <a:p>
            <a:pPr>
              <a:buNone/>
            </a:pPr>
            <a:endParaRPr lang="en-US" dirty="0" smtClean="0"/>
          </a:p>
          <a:p>
            <a:r>
              <a:rPr lang="en-US" dirty="0" smtClean="0"/>
              <a:t>If you are a student with questions and you cannot find the answer, utilize the Writing Lab or ask your professor.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183880" cy="1051560"/>
          </a:xfrm>
        </p:spPr>
        <p:txBody>
          <a:bodyPr>
            <a:normAutofit/>
          </a:bodyPr>
          <a:lstStyle/>
          <a:p>
            <a:pPr algn="ctr"/>
            <a:r>
              <a:rPr lang="en-US" sz="6000" dirty="0" smtClean="0"/>
              <a:t>Any Questions?</a:t>
            </a:r>
            <a:endParaRPr lang="en-US" sz="6000" dirty="0"/>
          </a:p>
        </p:txBody>
      </p:sp>
      <p:pic>
        <p:nvPicPr>
          <p:cNvPr id="2050" name="Picture 2" descr="C:\Program Files\Microsoft Office\MEDIA\CAGCAT10\j0301252.wmf"/>
          <p:cNvPicPr>
            <a:picLocks noChangeAspect="1" noChangeArrowheads="1"/>
          </p:cNvPicPr>
          <p:nvPr/>
        </p:nvPicPr>
        <p:blipFill>
          <a:blip r:embed="rId2" cstate="print"/>
          <a:srcRect/>
          <a:stretch>
            <a:fillRect/>
          </a:stretch>
        </p:blipFill>
        <p:spPr bwMode="auto">
          <a:xfrm>
            <a:off x="3429000" y="3581400"/>
            <a:ext cx="1829714" cy="156545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dirty="0" smtClean="0"/>
          </a:p>
          <a:p>
            <a:endParaRPr lang="en-US" b="1" dirty="0" smtClean="0"/>
          </a:p>
          <a:p>
            <a:endParaRPr lang="en-US" b="1" dirty="0" smtClean="0"/>
          </a:p>
          <a:p>
            <a:r>
              <a:rPr lang="en-US" b="1" dirty="0" smtClean="0"/>
              <a:t>Text Formatting</a:t>
            </a:r>
          </a:p>
          <a:p>
            <a:pPr>
              <a:buNone/>
            </a:pPr>
            <a:r>
              <a:rPr lang="en-US" dirty="0" smtClean="0"/>
              <a:t/>
            </a:r>
            <a:br>
              <a:rPr lang="en-US" dirty="0" smtClean="0"/>
            </a:br>
            <a:r>
              <a:rPr lang="en-US" dirty="0" smtClean="0">
                <a:latin typeface="Times New Roman" pitchFamily="18" charset="0"/>
                <a:cs typeface="Times New Roman" pitchFamily="18" charset="0"/>
              </a:rPr>
              <a:t>Text should be written in a clear and readable font; you should preferably use Times New Roman, 12 point font.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83880" cy="5486400"/>
          </a:xfrm>
        </p:spPr>
        <p:txBody>
          <a:bodyPr>
            <a:normAutofit fontScale="70000" lnSpcReduction="20000"/>
          </a:bodyPr>
          <a:lstStyle/>
          <a:p>
            <a:pPr>
              <a:buNone/>
            </a:pPr>
            <a:endParaRPr lang="en-US" dirty="0" smtClean="0"/>
          </a:p>
          <a:p>
            <a:r>
              <a:rPr lang="en-US" b="1" dirty="0" smtClean="0"/>
              <a:t>Format and Spacing</a:t>
            </a:r>
            <a:r>
              <a:rPr lang="en-US" dirty="0" smtClean="0"/>
              <a:t/>
            </a:r>
            <a:br>
              <a:rPr lang="en-US" dirty="0" smtClean="0"/>
            </a:br>
            <a:endParaRPr lang="en-US" dirty="0" smtClean="0"/>
          </a:p>
          <a:p>
            <a:pPr>
              <a:lnSpc>
                <a:spcPct val="220000"/>
              </a:lnSpc>
              <a:buNone/>
            </a:pPr>
            <a:r>
              <a:rPr lang="en-US" dirty="0" smtClean="0"/>
              <a:t>		The entire document should be double-spaced, including quotations, notes, and the list of Works Cited. If using the newest editions of MS Word or a like word processing program, you will need to reset your default settings so that the program does not automatically add extra spacing between paragraphs. Use one space after a period or other concluding punctuation mark.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143000"/>
            <a:ext cx="8183880" cy="4495800"/>
          </a:xfrm>
        </p:spPr>
        <p:txBody>
          <a:bodyPr>
            <a:normAutofit/>
          </a:bodyPr>
          <a:lstStyle/>
          <a:p>
            <a:pPr>
              <a:buNone/>
            </a:pPr>
            <a:endParaRPr lang="en-US" b="1" dirty="0" smtClean="0"/>
          </a:p>
          <a:p>
            <a:pPr>
              <a:buNone/>
            </a:pPr>
            <a:endParaRPr lang="en-US" b="1" dirty="0" smtClean="0"/>
          </a:p>
          <a:p>
            <a:pPr>
              <a:buNone/>
            </a:pPr>
            <a:r>
              <a:rPr lang="en-US" b="1" dirty="0" smtClean="0"/>
              <a:t>**</a:t>
            </a:r>
            <a:r>
              <a:rPr lang="en-US" dirty="0" smtClean="0"/>
              <a:t>According to the guidelines listed in the MLA Handbook, no title page is needed in strict MLA formatting; however, if your instructor asks for a title page, you should format it according to the instructions your instructor provides.</a:t>
            </a:r>
            <a:r>
              <a:rPr lang="en-US" b="1" dirty="0" smtClean="0"/>
              <a:t>**</a:t>
            </a:r>
          </a:p>
          <a:p>
            <a:pPr>
              <a:buNone/>
            </a:pPr>
            <a:endParaRPr lang="en-US" dirty="0" smtClean="0"/>
          </a:p>
        </p:txBody>
      </p:sp>
      <p:sp>
        <p:nvSpPr>
          <p:cNvPr id="4" name="Title 1"/>
          <p:cNvSpPr>
            <a:spLocks noGrp="1"/>
          </p:cNvSpPr>
          <p:nvPr>
            <p:ph type="title"/>
          </p:nvPr>
        </p:nvSpPr>
        <p:spPr>
          <a:xfrm>
            <a:off x="533400" y="304800"/>
            <a:ext cx="8183880" cy="762000"/>
          </a:xfrm>
        </p:spPr>
        <p:txBody>
          <a:bodyPr/>
          <a:lstStyle/>
          <a:p>
            <a:r>
              <a:rPr lang="en-US" dirty="0" smtClean="0"/>
              <a:t>Heading and Title Format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83880" cy="5715000"/>
          </a:xfrm>
        </p:spPr>
        <p:txBody>
          <a:bodyPr>
            <a:noAutofit/>
          </a:bodyPr>
          <a:lstStyle/>
          <a:p>
            <a:pPr>
              <a:lnSpc>
                <a:spcPct val="200000"/>
              </a:lnSpc>
            </a:pPr>
            <a:r>
              <a:rPr lang="en-US" sz="1900" dirty="0" smtClean="0"/>
              <a:t>Beginning one inch from the top of the first page and flush with the left margin, type your name, your instructor’s name, the course number, and the date on separate lines, double-spacing between lines.</a:t>
            </a:r>
          </a:p>
          <a:p>
            <a:pPr>
              <a:lnSpc>
                <a:spcPct val="200000"/>
              </a:lnSpc>
            </a:pPr>
            <a:r>
              <a:rPr lang="en-US" sz="1900" dirty="0" smtClean="0"/>
              <a:t>The date that is displayed on the paper is the date that the paper is due, not the day that it is written; in addition, the date is displayed in military style with no commas: 01 January 2010.</a:t>
            </a:r>
          </a:p>
          <a:p>
            <a:pPr>
              <a:lnSpc>
                <a:spcPct val="200000"/>
              </a:lnSpc>
            </a:pPr>
            <a:r>
              <a:rPr lang="en-US" sz="1900" dirty="0" smtClean="0"/>
              <a:t>Double-space again and center the title.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70000" lnSpcReduction="20000"/>
          </a:bodyPr>
          <a:lstStyle/>
          <a:p>
            <a:pPr>
              <a:lnSpc>
                <a:spcPct val="200000"/>
              </a:lnSpc>
            </a:pPr>
            <a:r>
              <a:rPr lang="en-US" dirty="0" smtClean="0"/>
              <a:t>Double-space between the lines of the title, and double-space between the title and the first line of the text.</a:t>
            </a:r>
          </a:p>
          <a:p>
            <a:pPr>
              <a:lnSpc>
                <a:spcPct val="200000"/>
              </a:lnSpc>
            </a:pPr>
            <a:r>
              <a:rPr lang="en-US" dirty="0" smtClean="0"/>
              <a:t>Do not italicize or underline your title; do not put it in quotation marks or boldface; and do not type it in capital letters.</a:t>
            </a:r>
          </a:p>
          <a:p>
            <a:pPr>
              <a:lnSpc>
                <a:spcPct val="200000"/>
              </a:lnSpc>
            </a:pPr>
            <a:r>
              <a:rPr lang="en-US" dirty="0" smtClean="0"/>
              <a:t>Follow the standard rules for capitalization in titles and for italicization. </a:t>
            </a:r>
          </a:p>
          <a:p>
            <a:pPr>
              <a:lnSpc>
                <a:spcPct val="200000"/>
              </a:lnSpc>
            </a:pPr>
            <a:r>
              <a:rPr lang="en-US" dirty="0" smtClean="0"/>
              <a:t>Do not use a period after your title or after any heading in the paper.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0"/>
            <a:ext cx="8183880" cy="1051560"/>
          </a:xfrm>
        </p:spPr>
        <p:txBody>
          <a:bodyPr>
            <a:normAutofit fontScale="90000"/>
          </a:bodyPr>
          <a:lstStyle/>
          <a:p>
            <a:r>
              <a:rPr lang="en-US" dirty="0" smtClean="0"/>
              <a:t>Illustration of the Top of an MLA Research Paper</a:t>
            </a:r>
            <a:endParaRPr lang="en-US" dirty="0"/>
          </a:p>
        </p:txBody>
      </p:sp>
      <p:pic>
        <p:nvPicPr>
          <p:cNvPr id="4" name="Content Placeholder 3" descr="mla paper format.jpg"/>
          <p:cNvPicPr>
            <a:picLocks noGrp="1" noChangeAspect="1"/>
          </p:cNvPicPr>
          <p:nvPr>
            <p:ph idx="1"/>
          </p:nvPr>
        </p:nvPicPr>
        <p:blipFill>
          <a:blip r:embed="rId2" cstate="print"/>
          <a:stretch>
            <a:fillRect/>
          </a:stretch>
        </p:blipFill>
        <p:spPr>
          <a:xfrm>
            <a:off x="685800" y="1066800"/>
            <a:ext cx="7728166" cy="305276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167</TotalTime>
  <Words>1572</Words>
  <Application>Microsoft Office PowerPoint</Application>
  <PresentationFormat>On-screen Show (4:3)</PresentationFormat>
  <Paragraphs>133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Aspect</vt:lpstr>
      <vt:lpstr>MLA TIPS</vt:lpstr>
      <vt:lpstr>Basic Formatting Rules</vt:lpstr>
      <vt:lpstr>MLA Paper Formatting Rules: </vt:lpstr>
      <vt:lpstr>PowerPoint Presentation</vt:lpstr>
      <vt:lpstr>PowerPoint Presentation</vt:lpstr>
      <vt:lpstr>Heading and Title Format</vt:lpstr>
      <vt:lpstr>PowerPoint Presentation</vt:lpstr>
      <vt:lpstr>PowerPoint Presentation</vt:lpstr>
      <vt:lpstr>Illustration of the Top of an MLA Research Paper</vt:lpstr>
      <vt:lpstr>Page Numbering</vt:lpstr>
      <vt:lpstr>Illustration of a Running Head of an MLA Paper</vt:lpstr>
      <vt:lpstr>Works Cited Formatting</vt:lpstr>
      <vt:lpstr>Illustration of Works Cited</vt:lpstr>
      <vt:lpstr>Annotated Bibliographies</vt:lpstr>
      <vt:lpstr>Illustration of an Annotated Bibliography</vt:lpstr>
      <vt:lpstr>Quotations and Citations</vt:lpstr>
      <vt:lpstr>Prose Quotations</vt:lpstr>
      <vt:lpstr>Block Quotations</vt:lpstr>
      <vt:lpstr>Example of a Block Quotation</vt:lpstr>
      <vt:lpstr>Quoting Poetry</vt:lpstr>
      <vt:lpstr>Examples of Poetry Quotation</vt:lpstr>
      <vt:lpstr>Altering a Quotation . . .</vt:lpstr>
      <vt:lpstr>Quotation with an Ellipsis in the Middle</vt:lpstr>
      <vt:lpstr>Now, Here are the Significant Changes From the Sixth Edition to the Seventh Edition of the MLA Handbook for Writers of Research Papers:</vt:lpstr>
      <vt:lpstr>Example of a Print-based Source Citation</vt:lpstr>
      <vt:lpstr>Citation Formats</vt:lpstr>
      <vt:lpstr>PowerPoint Presentation</vt:lpstr>
      <vt:lpstr>PowerPoint Presentation</vt:lpstr>
      <vt:lpstr>PowerPoint Presentation</vt:lpstr>
      <vt:lpstr>Closing Tips</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TIPS</dc:title>
  <dc:creator>Jeni Senter</dc:creator>
  <cp:lastModifiedBy>labbie</cp:lastModifiedBy>
  <cp:revision>21</cp:revision>
  <dcterms:created xsi:type="dcterms:W3CDTF">2010-03-23T18:43:10Z</dcterms:created>
  <dcterms:modified xsi:type="dcterms:W3CDTF">2014-10-01T16:20:43Z</dcterms:modified>
</cp:coreProperties>
</file>